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  <p:sldMasterId id="2147483819" r:id="rId2"/>
  </p:sldMasterIdLst>
  <p:notesMasterIdLst>
    <p:notesMasterId r:id="rId83"/>
  </p:notesMasterIdLst>
  <p:handoutMasterIdLst>
    <p:handoutMasterId r:id="rId84"/>
  </p:handoutMasterIdLst>
  <p:sldIdLst>
    <p:sldId id="656" r:id="rId3"/>
    <p:sldId id="654" r:id="rId4"/>
    <p:sldId id="523" r:id="rId5"/>
    <p:sldId id="524" r:id="rId6"/>
    <p:sldId id="525" r:id="rId7"/>
    <p:sldId id="52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637" r:id="rId16"/>
    <p:sldId id="535" r:id="rId17"/>
    <p:sldId id="537" r:id="rId18"/>
    <p:sldId id="542" r:id="rId19"/>
    <p:sldId id="543" r:id="rId20"/>
    <p:sldId id="545" r:id="rId21"/>
    <p:sldId id="546" r:id="rId22"/>
    <p:sldId id="549" r:id="rId23"/>
    <p:sldId id="550" r:id="rId24"/>
    <p:sldId id="553" r:id="rId25"/>
    <p:sldId id="556" r:id="rId26"/>
    <p:sldId id="557" r:id="rId27"/>
    <p:sldId id="558" r:id="rId28"/>
    <p:sldId id="605" r:id="rId29"/>
    <p:sldId id="559" r:id="rId30"/>
    <p:sldId id="561" r:id="rId31"/>
    <p:sldId id="567" r:id="rId32"/>
    <p:sldId id="570" r:id="rId33"/>
    <p:sldId id="608" r:id="rId34"/>
    <p:sldId id="574" r:id="rId35"/>
    <p:sldId id="577" r:id="rId36"/>
    <p:sldId id="609" r:id="rId37"/>
    <p:sldId id="580" r:id="rId38"/>
    <p:sldId id="581" r:id="rId39"/>
    <p:sldId id="606" r:id="rId40"/>
    <p:sldId id="582" r:id="rId41"/>
    <p:sldId id="585" r:id="rId42"/>
    <p:sldId id="610" r:id="rId43"/>
    <p:sldId id="590" r:id="rId44"/>
    <p:sldId id="594" r:id="rId45"/>
    <p:sldId id="611" r:id="rId46"/>
    <p:sldId id="598" r:id="rId47"/>
    <p:sldId id="600" r:id="rId48"/>
    <p:sldId id="612" r:id="rId49"/>
    <p:sldId id="603" r:id="rId50"/>
    <p:sldId id="604" r:id="rId51"/>
    <p:sldId id="614" r:id="rId52"/>
    <p:sldId id="615" r:id="rId53"/>
    <p:sldId id="617" r:id="rId54"/>
    <p:sldId id="616" r:id="rId55"/>
    <p:sldId id="623" r:id="rId56"/>
    <p:sldId id="624" r:id="rId57"/>
    <p:sldId id="618" r:id="rId58"/>
    <p:sldId id="619" r:id="rId59"/>
    <p:sldId id="621" r:id="rId60"/>
    <p:sldId id="622" r:id="rId61"/>
    <p:sldId id="645" r:id="rId62"/>
    <p:sldId id="644" r:id="rId63"/>
    <p:sldId id="625" r:id="rId64"/>
    <p:sldId id="626" r:id="rId65"/>
    <p:sldId id="627" r:id="rId66"/>
    <p:sldId id="643" r:id="rId67"/>
    <p:sldId id="628" r:id="rId68"/>
    <p:sldId id="629" r:id="rId69"/>
    <p:sldId id="630" r:id="rId70"/>
    <p:sldId id="631" r:id="rId71"/>
    <p:sldId id="632" r:id="rId72"/>
    <p:sldId id="633" r:id="rId73"/>
    <p:sldId id="638" r:id="rId74"/>
    <p:sldId id="639" r:id="rId75"/>
    <p:sldId id="641" r:id="rId76"/>
    <p:sldId id="642" r:id="rId77"/>
    <p:sldId id="646" r:id="rId78"/>
    <p:sldId id="650" r:id="rId79"/>
    <p:sldId id="649" r:id="rId80"/>
    <p:sldId id="655" r:id="rId81"/>
    <p:sldId id="657" r:id="rId8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818"/>
    <a:srgbClr val="FFFFFF"/>
    <a:srgbClr val="629300"/>
    <a:srgbClr val="000000"/>
    <a:srgbClr val="B46B00"/>
    <a:srgbClr val="FF9900"/>
    <a:srgbClr val="4B7000"/>
    <a:srgbClr val="003399"/>
    <a:srgbClr val="7F7F7F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8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"/>
    </p:cViewPr>
  </p:sorterViewPr>
  <p:notesViewPr>
    <p:cSldViewPr>
      <p:cViewPr varScale="1">
        <p:scale>
          <a:sx n="76" d="100"/>
          <a:sy n="76" d="100"/>
        </p:scale>
        <p:origin x="-263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5FF67-EFD7-41EC-B07A-ACD6E0578CC4}" type="datetimeFigureOut">
              <a:rPr lang="en-US" smtClean="0"/>
              <a:pPr/>
              <a:t>5/25/18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F87F8-2CEC-4608-ACAE-480C614C46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7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B69DA-8B0B-40B8-8C8A-FA111287B86A}" type="datetimeFigureOut">
              <a:rPr lang="en-US" smtClean="0"/>
              <a:pPr/>
              <a:t>5/25/18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99F50-65EC-4D8E-AFBD-66DA61CDBD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51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neilmoralee</a:t>
            </a:r>
            <a:r>
              <a:rPr lang="en-US" dirty="0" smtClean="0"/>
              <a:t>/9135773464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2D5A9-4DCD-424D-BD26-B0469382873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89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8701"/>
            <a:ext cx="9144000" cy="1671638"/>
          </a:xfrm>
          <a:solidFill>
            <a:schemeClr val="tx1"/>
          </a:solidFill>
        </p:spPr>
        <p:txBody>
          <a:bodyPr anchor="b" anchorCtr="0"/>
          <a:lstStyle>
            <a:lvl1pPr algn="ctr"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86050"/>
            <a:ext cx="9144000" cy="2457450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97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most Blank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1_Blank (Black)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3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216B6A9-8976-4B77-87EB-5436467B1EA8}" type="slidenum">
              <a:rPr lang="en-US" smtClean="0">
                <a:solidFill>
                  <a:prstClr val="white"/>
                </a:solidFill>
                <a:latin typeface="Trebuchet MS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36204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50889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76795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75759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rtlCol="0"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rtlCol="0"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5494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§"/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97606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2954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4972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37690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4933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/>
          <a:lstStyle/>
          <a:p>
            <a:fld id="{6FB5D5D7-67D3-4D7B-9941-5C4FF637C716}" type="datetimeFigureOut">
              <a:rPr lang="en-US" smtClean="0">
                <a:solidFill>
                  <a:prstClr val="black"/>
                </a:solidFill>
                <a:latin typeface="Trebuchet MS"/>
              </a:rPr>
              <a:pPr/>
              <a:t>5/25/18</a:t>
            </a:fld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917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</a:t>
            </a:r>
            <a:r>
              <a:rPr lang="en-US" sz="26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1_Title and </a:t>
            </a:r>
            <a:r>
              <a:rPr lang="en-US" sz="26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Content</a:t>
            </a:r>
            <a:r>
              <a:rPr lang="en-US" dirty="0" err="1" smtClean="0"/>
              <a:t>ond</a:t>
            </a:r>
            <a:r>
              <a:rPr lang="en-US" dirty="0" smtClean="0"/>
              <a:t>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4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7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133351"/>
            <a:ext cx="8229599" cy="795338"/>
          </a:xfrm>
        </p:spPr>
        <p:txBody>
          <a:bodyPr anchor="b"/>
          <a:lstStyle>
            <a:lvl1pPr algn="l"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2"/>
            <a:ext cx="5111750" cy="33944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200152"/>
            <a:ext cx="3008313" cy="3394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2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9552"/>
            <a:ext cx="8229599" cy="790575"/>
          </a:xfrm>
        </p:spPr>
        <p:txBody>
          <a:bodyPr anchor="b"/>
          <a:lstStyle>
            <a:lvl1pPr algn="l"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2"/>
            <a:ext cx="5111750" cy="3394473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200152"/>
            <a:ext cx="3008313" cy="339447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8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4767264"/>
            <a:ext cx="129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7/15/2013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4767264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he Next Step (text)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808" r:id="rId3"/>
    <p:sldLayoutId id="2147483792" r:id="rId4"/>
    <p:sldLayoutId id="2147483809" r:id="rId5"/>
    <p:sldLayoutId id="2147483810" r:id="rId6"/>
    <p:sldLayoutId id="2147483793" r:id="rId7"/>
    <p:sldLayoutId id="2147483812" r:id="rId8"/>
    <p:sldLayoutId id="2147483813" r:id="rId9"/>
    <p:sldLayoutId id="2147483794" r:id="rId10"/>
    <p:sldLayoutId id="2147483811" r:id="rId11"/>
    <p:sldLayoutId id="2147483795" r:id="rId12"/>
    <p:sldLayoutId id="2147483814" r:id="rId13"/>
    <p:sldLayoutId id="2147483818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700"/>
        </a:spcAft>
        <a:buClr>
          <a:schemeClr val="accent4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700"/>
        </a:spcAft>
        <a:buClr>
          <a:schemeClr val="accent2"/>
        </a:buClr>
        <a:buSzPct val="80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700"/>
        </a:spcAft>
        <a:buClr>
          <a:schemeClr val="accent3"/>
        </a:buClr>
        <a:buSzPct val="8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700"/>
        </a:spcAft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700"/>
        </a:spcAft>
        <a:buClr>
          <a:schemeClr val="accent6"/>
        </a:buClr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57300"/>
            <a:ext cx="8229600" cy="367360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216B6A9-8976-4B77-87EB-5436467B1EA8}" type="slidenum">
              <a:rPr lang="en-US" smtClean="0">
                <a:latin typeface="Trebuchet MS"/>
              </a:rPr>
              <a:pPr/>
              <a:t>‹#›</a:t>
            </a:fld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7357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spcAft>
          <a:spcPts val="600"/>
        </a:spcAft>
        <a:buClr>
          <a:schemeClr val="accent3"/>
        </a:buClr>
        <a:buFont typeface="Georgia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spcAft>
          <a:spcPts val="600"/>
        </a:spcAft>
        <a:buClr>
          <a:schemeClr val="accent2"/>
        </a:buClr>
        <a:buFont typeface="Georgia"/>
        <a:buChar char="▫"/>
        <a:defRPr kumimoji="0"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Wingdings 2"/>
        <a:buChar char=""/>
        <a:defRPr kumimoji="0"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spcAft>
          <a:spcPts val="600"/>
        </a:spcAft>
        <a:buClr>
          <a:schemeClr val="accent3"/>
        </a:buClr>
        <a:buFont typeface="Georgia"/>
        <a:buChar char="▫"/>
        <a:defRPr kumimoji="0" sz="24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3" name="Picture 2" descr="fledge (black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8" y="128815"/>
            <a:ext cx="7328805" cy="48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470673"/>
          </a:xfrm>
        </p:spPr>
        <p:txBody>
          <a:bodyPr>
            <a:normAutofit/>
          </a:bodyPr>
          <a:lstStyle/>
          <a:p>
            <a:r>
              <a:rPr lang="en-US" dirty="0"/>
              <a:t>Was there </a:t>
            </a:r>
            <a:r>
              <a:rPr lang="en-US" sz="5400" dirty="0"/>
              <a:t>too much </a:t>
            </a:r>
            <a:r>
              <a:rPr lang="en-US" dirty="0"/>
              <a:t>material,</a:t>
            </a:r>
            <a:br>
              <a:rPr lang="en-US" dirty="0"/>
            </a:br>
            <a:r>
              <a:rPr lang="en-US" sz="2000" dirty="0"/>
              <a:t>too little</a:t>
            </a:r>
            <a:r>
              <a:rPr lang="en-US" dirty="0"/>
              <a:t>, or was it just right?</a:t>
            </a:r>
          </a:p>
          <a:p>
            <a:pPr lvl="1"/>
            <a:r>
              <a:rPr lang="en-US" dirty="0"/>
              <a:t>Too many words</a:t>
            </a:r>
          </a:p>
          <a:p>
            <a:pPr lvl="2"/>
            <a:r>
              <a:rPr lang="en-US" dirty="0"/>
              <a:t>On-screen </a:t>
            </a:r>
          </a:p>
          <a:p>
            <a:pPr lvl="2"/>
            <a:r>
              <a:rPr lang="en-US" dirty="0"/>
              <a:t>Verbal</a:t>
            </a:r>
          </a:p>
          <a:p>
            <a:pPr lvl="1"/>
            <a:r>
              <a:rPr lang="en-US" dirty="0"/>
              <a:t>Too fast?  Too slow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Bears or Goldilocks?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46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Did the presenter(s) just read the slides?</a:t>
            </a:r>
          </a:p>
          <a:p>
            <a:pPr lvl="1"/>
            <a:r>
              <a:rPr lang="en-US" dirty="0"/>
              <a:t>Especially the lists</a:t>
            </a:r>
          </a:p>
          <a:p>
            <a:pPr lvl="2"/>
            <a:r>
              <a:rPr lang="en-US" dirty="0"/>
              <a:t>Reading slides is bad</a:t>
            </a:r>
          </a:p>
          <a:p>
            <a:pPr lvl="2"/>
            <a:r>
              <a:rPr lang="en-US" dirty="0"/>
              <a:t>We can read slides for ourselves</a:t>
            </a:r>
          </a:p>
          <a:p>
            <a:pPr lvl="2"/>
            <a:r>
              <a:rPr lang="en-US" dirty="0"/>
              <a:t>We don’t need them read to us</a:t>
            </a:r>
          </a:p>
          <a:p>
            <a:pPr lvl="2"/>
            <a:r>
              <a:rPr lang="en-US" dirty="0"/>
              <a:t>Nor do we need</a:t>
            </a:r>
          </a:p>
          <a:p>
            <a:pPr lvl="2"/>
            <a:r>
              <a:rPr lang="en-US" dirty="0"/>
              <a:t>Lists that have</a:t>
            </a:r>
          </a:p>
          <a:p>
            <a:pPr lvl="2"/>
            <a:r>
              <a:rPr lang="en-US" dirty="0"/>
              <a:t>More than 3-5 entries</a:t>
            </a:r>
          </a:p>
          <a:p>
            <a:pPr lvl="2"/>
            <a:r>
              <a:rPr lang="en-US" dirty="0"/>
              <a:t>Less is more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read the slides?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2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the Q&amp;A seem prepared?</a:t>
            </a:r>
          </a:p>
          <a:p>
            <a:pPr lvl="1"/>
            <a:r>
              <a:rPr lang="en-US" dirty="0"/>
              <a:t>The pitch ends AFTER the Q&amp;A</a:t>
            </a:r>
          </a:p>
          <a:p>
            <a:pPr lvl="1"/>
            <a:r>
              <a:rPr lang="en-US" dirty="0"/>
              <a:t>Appendix slides for all expected questions</a:t>
            </a:r>
          </a:p>
          <a:p>
            <a:pPr lvl="1"/>
            <a:r>
              <a:rPr lang="en-US" dirty="0"/>
              <a:t>One answer by one presenter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51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the presenter(s) close </a:t>
            </a:r>
            <a:r>
              <a:rPr lang="en-US" dirty="0" smtClean="0"/>
              <a:t> or walk off?</a:t>
            </a:r>
            <a:endParaRPr lang="en-US" dirty="0"/>
          </a:p>
          <a:p>
            <a:pPr lvl="1"/>
            <a:r>
              <a:rPr lang="en-US" b="1" dirty="0"/>
              <a:t>Own the room </a:t>
            </a:r>
            <a:r>
              <a:rPr lang="en-US" dirty="0"/>
              <a:t>until you leave (the stage)</a:t>
            </a:r>
          </a:p>
          <a:p>
            <a:pPr lvl="1"/>
            <a:r>
              <a:rPr lang="en-US" dirty="0"/>
              <a:t>Or did the presentation just fizzle out?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the end end?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5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r>
              <a:rPr lang="en-US" dirty="0"/>
              <a:t>An example </a:t>
            </a:r>
            <a:r>
              <a:rPr lang="en-US" b="1" dirty="0">
                <a:solidFill>
                  <a:schemeClr val="accent2"/>
                </a:solidFill>
              </a:rPr>
              <a:t>pitch</a:t>
            </a:r>
            <a:r>
              <a:rPr lang="en-US" b="1" dirty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Concrete Battery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tabLst>
                <a:tab pos="4283075" algn="r"/>
              </a:tabLst>
            </a:pPr>
            <a:r>
              <a:rPr lang="en-US" dirty="0" smtClean="0"/>
              <a:t>Overview</a:t>
            </a:r>
          </a:p>
          <a:p>
            <a:pPr>
              <a:tabLst>
                <a:tab pos="4283075" algn="r"/>
              </a:tabLst>
            </a:pPr>
            <a:r>
              <a:rPr lang="en-US" sz="1600" dirty="0" smtClean="0"/>
              <a:t>January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895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 and solar produce power </a:t>
            </a:r>
            <a:r>
              <a:rPr lang="en-US" b="1" dirty="0" smtClean="0"/>
              <a:t>intermittently</a:t>
            </a:r>
          </a:p>
          <a:p>
            <a:r>
              <a:rPr lang="en-US" dirty="0" smtClean="0"/>
              <a:t>Power consumers want steady, reliable power </a:t>
            </a:r>
            <a:r>
              <a:rPr lang="en-US" b="1" dirty="0" smtClean="0"/>
              <a:t>24x7x365</a:t>
            </a:r>
          </a:p>
          <a:p>
            <a:r>
              <a:rPr lang="en-US" dirty="0" smtClean="0"/>
              <a:t>Storing industry-scale power is</a:t>
            </a:r>
            <a:br>
              <a:rPr lang="en-US" dirty="0" smtClean="0"/>
            </a:br>
            <a:r>
              <a:rPr lang="en-US" b="1" dirty="0" smtClean="0"/>
              <a:t>not cost effective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6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energytrendsinsider.com/wp-content/uploads/2012/07/renewable-energy-graph-mix.jpg?00cfb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04950"/>
            <a:ext cx="5232188" cy="32004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742950"/>
            <a:ext cx="5220502" cy="65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Luni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742950"/>
            <a:ext cx="914400" cy="254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69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cost</a:t>
            </a:r>
          </a:p>
          <a:p>
            <a:r>
              <a:rPr lang="en-US" dirty="0" smtClean="0"/>
              <a:t>Minimal technology</a:t>
            </a:r>
          </a:p>
          <a:p>
            <a:r>
              <a:rPr lang="en-US" dirty="0" smtClean="0"/>
              <a:t>Flywheel energy storage</a:t>
            </a:r>
          </a:p>
          <a:p>
            <a:endParaRPr lang="en-US" sz="800" dirty="0" smtClean="0"/>
          </a:p>
          <a:p>
            <a:pPr marL="344488" indent="-255588" algn="ctr">
              <a:buNone/>
            </a:pPr>
            <a:r>
              <a:rPr lang="en-US" dirty="0" smtClean="0"/>
              <a:t>E = </a:t>
            </a:r>
            <a:r>
              <a:rPr lang="en-US" sz="4800" b="1" cap="small" dirty="0" smtClean="0"/>
              <a:t>MASS </a:t>
            </a:r>
            <a:r>
              <a:rPr lang="en-US" dirty="0" smtClean="0"/>
              <a:t>x diameter</a:t>
            </a:r>
            <a:r>
              <a:rPr lang="en-US" baseline="30000" dirty="0" smtClean="0"/>
              <a:t>2</a:t>
            </a:r>
            <a:r>
              <a:rPr lang="en-US" dirty="0" smtClean="0"/>
              <a:t> x RPM</a:t>
            </a:r>
            <a:r>
              <a:rPr lang="en-US" baseline="30000" dirty="0" smtClean="0"/>
              <a:t>2</a:t>
            </a:r>
          </a:p>
          <a:p>
            <a:pPr marL="344488" indent="-255588" algn="ctr">
              <a:buNone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2706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Size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4514850"/>
            <a:ext cx="381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8" name="Picture 2" descr="http://farm4.static.flickr.com/3071/2677990458_364313266b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23950"/>
            <a:ext cx="5867400" cy="3860750"/>
          </a:xfrm>
          <a:prstGeom prst="rect">
            <a:avLst/>
          </a:prstGeom>
          <a:noFill/>
        </p:spPr>
      </p:pic>
      <p:pic>
        <p:nvPicPr>
          <p:cNvPr id="9" name="Picture 5" descr="http://www.scientificamerican.com/media/inline/blog/Image/US-DeptOfEnergy-Seal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657350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240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rketing 200x3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3067050"/>
            <a:ext cx="762000" cy="1143000"/>
          </a:xfrm>
          <a:prstGeom prst="rect">
            <a:avLst/>
          </a:prstGeom>
        </p:spPr>
      </p:pic>
      <p:pic>
        <p:nvPicPr>
          <p:cNvPr id="14" name="Picture 13" descr="Pitching 200x3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23950"/>
            <a:ext cx="2286000" cy="3429000"/>
          </a:xfrm>
          <a:prstGeom prst="rect">
            <a:avLst/>
          </a:prstGeom>
        </p:spPr>
      </p:pic>
      <p:pic>
        <p:nvPicPr>
          <p:cNvPr id="13" name="Picture 12" descr="Financal Plan 200x3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00" y="3067050"/>
            <a:ext cx="762000" cy="1143000"/>
          </a:xfrm>
          <a:prstGeom prst="rect">
            <a:avLst/>
          </a:prstGeom>
        </p:spPr>
      </p:pic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4" name="Picture 3" descr="The Next Step (text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14350"/>
            <a:ext cx="5056632" cy="17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770340"/>
            <a:ext cx="2683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latin typeface="CartoGothic Std Bold"/>
                <a:cs typeface="CartoGothic Std Bold"/>
              </a:rPr>
              <a:t>Pitching</a:t>
            </a:r>
            <a:endParaRPr lang="en-US" sz="5400" dirty="0">
              <a:solidFill>
                <a:schemeClr val="accent4"/>
              </a:solidFill>
              <a:latin typeface="CartoGothic Std Bold"/>
              <a:cs typeface="CartoGothic Std Bold"/>
            </a:endParaRPr>
          </a:p>
        </p:txBody>
      </p:sp>
      <p:pic>
        <p:nvPicPr>
          <p:cNvPr id="8" name="Picture 7" descr="Funding 200x30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067050"/>
            <a:ext cx="762000" cy="1143000"/>
          </a:xfrm>
          <a:prstGeom prst="rect">
            <a:avLst/>
          </a:prstGeom>
        </p:spPr>
      </p:pic>
      <p:pic>
        <p:nvPicPr>
          <p:cNvPr id="9" name="Picture 8" descr="Equity 200x3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3067050"/>
            <a:ext cx="762000" cy="1143000"/>
          </a:xfrm>
          <a:prstGeom prst="rect">
            <a:avLst/>
          </a:prstGeom>
        </p:spPr>
      </p:pic>
      <p:pic>
        <p:nvPicPr>
          <p:cNvPr id="12" name="Picture 11" descr="Guide 200x3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067050"/>
            <a:ext cx="76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4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Go-to-Market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2171700"/>
          </a:xfrm>
        </p:spPr>
        <p:txBody>
          <a:bodyPr>
            <a:normAutofit/>
          </a:bodyPr>
          <a:lstStyle/>
          <a:p>
            <a:r>
              <a:rPr lang="en-US" dirty="0" smtClean="0"/>
              <a:t>Sales of flywheels to</a:t>
            </a:r>
          </a:p>
          <a:p>
            <a:pPr lvl="1"/>
            <a:r>
              <a:rPr lang="en-US" sz="2400" smtClean="0">
                <a:solidFill>
                  <a:schemeClr val="tx2"/>
                </a:solidFill>
              </a:rPr>
              <a:t>Wind/Solar Manufacturers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/>
            <a:r>
              <a:rPr lang="en-US" sz="2400" smtClean="0">
                <a:solidFill>
                  <a:schemeClr val="tx2"/>
                </a:solidFill>
              </a:rPr>
              <a:t>Electricity Utilities </a:t>
            </a:r>
            <a:r>
              <a:rPr lang="en-US" sz="1800" smtClean="0">
                <a:solidFill>
                  <a:schemeClr val="tx2"/>
                </a:solidFill>
              </a:rPr>
              <a:t>(power generation)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/>
            <a:r>
              <a:rPr lang="en-US" sz="2400" smtClean="0">
                <a:solidFill>
                  <a:schemeClr val="tx2"/>
                </a:solidFill>
              </a:rPr>
              <a:t>Industrial customers </a:t>
            </a:r>
            <a:r>
              <a:rPr lang="en-US" sz="1800" smtClean="0">
                <a:solidFill>
                  <a:schemeClr val="tx2"/>
                </a:solidFill>
              </a:rPr>
              <a:t>(backup power)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/>
            <a:endParaRPr lang="en-US" sz="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1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00100"/>
          </a:xfrm>
        </p:spPr>
        <p:txBody>
          <a:bodyPr/>
          <a:lstStyle/>
          <a:p>
            <a:r>
              <a:rPr lang="en-US" dirty="0" smtClean="0"/>
              <a:t>Revenue Projections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38687" y="39499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8687" y="328316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38687" y="26164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38687" y="194966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8687" y="12829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38687" y="1123950"/>
            <a:ext cx="4313" cy="3511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38687" y="4635712"/>
            <a:ext cx="693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9270031">
            <a:off x="1361075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 rot="19270031">
            <a:off x="2810613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2017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 rot="19270031">
            <a:off x="4260151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2018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 rot="19270031">
            <a:off x="5709689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2019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 rot="19270031">
            <a:off x="7159226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2020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 rot="19270031">
            <a:off x="785882" y="4508482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$0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 rot="19270031">
            <a:off x="564139" y="111562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$50M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 rot="19270031">
            <a:off x="564139" y="382991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$10M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9270031">
            <a:off x="564139" y="315134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$20M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 rot="19270031">
            <a:off x="564139" y="247276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$30M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 rot="19270031">
            <a:off x="564139" y="179419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$40M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672087" y="4559512"/>
            <a:ext cx="1447800" cy="762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119887" y="4254712"/>
            <a:ext cx="1447800" cy="3048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567687" y="3264112"/>
            <a:ext cx="1524000" cy="9906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091687" y="1130512"/>
            <a:ext cx="1371600" cy="2133600"/>
          </a:xfrm>
          <a:prstGeom prst="line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43794"/>
              </p:ext>
            </p:extLst>
          </p:nvPr>
        </p:nvGraphicFramePr>
        <p:xfrm>
          <a:off x="1066800" y="2078990"/>
          <a:ext cx="75758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868"/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2020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flywheels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</a:t>
                      </a:r>
                      <a:r>
                        <a:rPr lang="en-US" sz="1600" baseline="0" dirty="0" smtClean="0"/>
                        <a:t> revenues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$0.3M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$5M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$20M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$50</a:t>
                      </a:r>
                      <a:r>
                        <a:rPr lang="en-US" sz="1600" baseline="0" dirty="0" smtClean="0"/>
                        <a:t>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62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657408"/>
              </p:ext>
            </p:extLst>
          </p:nvPr>
        </p:nvGraphicFramePr>
        <p:xfrm>
          <a:off x="457200" y="1257302"/>
          <a:ext cx="8229600" cy="3600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143000"/>
                <a:gridCol w="1143000"/>
                <a:gridCol w="1143000"/>
                <a:gridCol w="1143000"/>
                <a:gridCol w="1143000"/>
              </a:tblGrid>
              <a:tr h="1234528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Concrete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Flywheel</a:t>
                      </a:r>
                      <a:endParaRPr lang="en-US" sz="1400" dirty="0"/>
                    </a:p>
                  </a:txBody>
                  <a:tcPr marT="34290" marB="34290" vert="vert2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Active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 marT="34290" marB="3429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Pentadyne</a:t>
                      </a:r>
                      <a:endParaRPr lang="en-US" sz="1400" dirty="0"/>
                    </a:p>
                  </a:txBody>
                  <a:tcPr marT="34290" marB="3429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Beacon</a:t>
                      </a:r>
                      <a:endParaRPr lang="en-US" sz="1400" dirty="0"/>
                    </a:p>
                  </a:txBody>
                  <a:tcPr marT="34290" marB="3429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R&amp;D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Solutions</a:t>
                      </a:r>
                      <a:endParaRPr lang="en-US" sz="1400" dirty="0"/>
                    </a:p>
                  </a:txBody>
                  <a:tcPr marT="34290" marB="34290" vert="vert27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Kinetic-based</a:t>
                      </a:r>
                      <a:r>
                        <a:rPr kumimoji="0"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“Instant”</a:t>
                      </a:r>
                      <a:r>
                        <a:rPr kumimoji="0"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input &amp; output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Industrial-scale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Low-tech (low cost)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-tech (high cost)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Government</a:t>
                      </a:r>
                      <a:r>
                        <a:rPr lang="en-US" sz="1400" baseline="0" dirty="0" smtClean="0"/>
                        <a:t> loans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sym typeface="Wingdings"/>
                        </a:rPr>
                        <a:t></a:t>
                      </a: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0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Advantage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Lowest-cost solution</a:t>
            </a:r>
          </a:p>
          <a:p>
            <a:pPr lvl="1"/>
            <a:r>
              <a:rPr lang="en-US" dirty="0" smtClean="0"/>
              <a:t>“Keep it simple” design philosophy</a:t>
            </a:r>
          </a:p>
          <a:p>
            <a:pPr lvl="1"/>
            <a:r>
              <a:rPr lang="en-US" dirty="0" smtClean="0"/>
              <a:t>Lowest-possible technologies</a:t>
            </a:r>
          </a:p>
          <a:p>
            <a:r>
              <a:rPr lang="en-US" dirty="0" smtClean="0"/>
              <a:t>Ubiquitous deployment</a:t>
            </a:r>
          </a:p>
          <a:p>
            <a:pPr lvl="1"/>
            <a:r>
              <a:rPr lang="en-US" dirty="0" smtClean="0"/>
              <a:t>Any terrain, any geography, anywhere</a:t>
            </a:r>
          </a:p>
        </p:txBody>
      </p:sp>
    </p:spTree>
    <p:extLst>
      <p:ext uri="{BB962C8B-B14F-4D97-AF65-F5344CB8AC3E}">
        <p14:creationId xmlns:p14="http://schemas.microsoft.com/office/powerpoint/2010/main" val="30056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57300"/>
            <a:ext cx="3886200" cy="74295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Joan Jones</a:t>
            </a:r>
            <a:r>
              <a:rPr lang="en-US" dirty="0" smtClean="0"/>
              <a:t>, </a:t>
            </a:r>
            <a:r>
              <a:rPr lang="en-US" sz="2400" b="1" dirty="0" smtClean="0"/>
              <a:t>CEO</a:t>
            </a:r>
            <a:br>
              <a:rPr lang="en-US" sz="2400" b="1" dirty="0" smtClean="0"/>
            </a:br>
            <a:r>
              <a:rPr lang="en-US" sz="2000" i="1" dirty="0" smtClean="0"/>
              <a:t>Co-founder XYZ Corp</a:t>
            </a:r>
            <a:endParaRPr lang="en-US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52800" y="2171700"/>
            <a:ext cx="3962400" cy="7429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3200" smtClean="0">
                <a:solidFill>
                  <a:prstClr val="black"/>
                </a:solidFill>
                <a:latin typeface="Trebuchet MS"/>
              </a:rPr>
              <a:t>Bob Green, </a:t>
            </a:r>
            <a:r>
              <a:rPr lang="en-US" sz="2400" b="1" smtClean="0">
                <a:solidFill>
                  <a:prstClr val="black"/>
                </a:solidFill>
                <a:latin typeface="Trebuchet MS"/>
              </a:rPr>
              <a:t>VP Sales</a:t>
            </a:r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2000" i="1" dirty="0" smtClean="0">
                <a:solidFill>
                  <a:prstClr val="black"/>
                </a:solidFill>
                <a:latin typeface="Trebuchet MS"/>
              </a:rPr>
              <a:t>Co-founder XYZ Corp</a:t>
            </a:r>
            <a:endParaRPr lang="en-US" sz="2000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0" y="3143250"/>
            <a:ext cx="3733800" cy="7429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3200" smtClean="0">
                <a:solidFill>
                  <a:prstClr val="black"/>
                </a:solidFill>
                <a:latin typeface="Trebuchet MS"/>
              </a:rPr>
              <a:t>Joe Smith, </a:t>
            </a:r>
            <a:r>
              <a:rPr lang="en-US" sz="2400" b="1" smtClean="0">
                <a:solidFill>
                  <a:prstClr val="black"/>
                </a:solidFill>
                <a:latin typeface="Trebuchet MS"/>
              </a:rPr>
              <a:t>CTO</a:t>
            </a:r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2000" i="1" dirty="0" smtClean="0">
                <a:solidFill>
                  <a:prstClr val="black"/>
                </a:solidFill>
                <a:latin typeface="Trebuchet MS"/>
              </a:rPr>
              <a:t>Pacific Electric</a:t>
            </a:r>
            <a:endParaRPr lang="en-US" sz="20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10200" y="4457700"/>
            <a:ext cx="3048000" cy="5143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</a:rPr>
              <a:t>Lisa Brown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1400" i="1" dirty="0" smtClean="0">
                <a:solidFill>
                  <a:prstClr val="black"/>
                </a:solidFill>
                <a:latin typeface="Trebuchet MS"/>
              </a:rPr>
              <a:t>U.S. Department of Energy</a:t>
            </a:r>
            <a:endParaRPr lang="en-US" sz="14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76400" y="4457700"/>
            <a:ext cx="3048000" cy="5143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</a:rPr>
              <a:t>Dr. Joe White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1400" i="1" dirty="0" smtClean="0">
                <a:solidFill>
                  <a:prstClr val="black"/>
                </a:solidFill>
                <a:latin typeface="Trebuchet MS"/>
              </a:rPr>
              <a:t>Renewable21 Association</a:t>
            </a:r>
            <a:endParaRPr lang="en-US" sz="1400" b="1" i="1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190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1051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476750"/>
            <a:ext cx="561974" cy="56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47675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76350"/>
            <a:ext cx="904874" cy="90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251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Funding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smtClean="0"/>
              <a:t>$5 million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$2 million committed</a:t>
            </a:r>
          </a:p>
          <a:p>
            <a:endParaRPr lang="en-US" sz="1200" smtClean="0"/>
          </a:p>
          <a:p>
            <a:r>
              <a:rPr lang="en-US" sz="2400" smtClean="0"/>
              <a:t>Use of funds: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Paid Customer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Deployed Prototypes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R&amp;D to reduce production costs by 25%</a:t>
            </a: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16248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Concrete Battery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4954"/>
            <a:ext cx="4953000" cy="2047097"/>
          </a:xfrm>
        </p:spPr>
        <p:txBody>
          <a:bodyPr/>
          <a:lstStyle/>
          <a:p>
            <a:pPr>
              <a:tabLst>
                <a:tab pos="4283075" algn="r"/>
              </a:tabLst>
            </a:pPr>
            <a:r>
              <a:rPr lang="en-US" sz="3600" dirty="0" smtClean="0"/>
              <a:t>Thank You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86200" y="4114801"/>
            <a:ext cx="4953000" cy="732647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" algn="r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None/>
              <a:tabLst>
                <a:tab pos="4283075" algn="r"/>
              </a:tabLst>
              <a:defRPr/>
            </a:pPr>
            <a:r>
              <a:rPr lang="en-US" sz="2400" dirty="0" smtClean="0">
                <a:solidFill>
                  <a:srgbClr val="424456"/>
                </a:solidFill>
                <a:latin typeface="Trebuchet MS"/>
              </a:rPr>
              <a:t>Michael Libes</a:t>
            </a:r>
            <a:br>
              <a:rPr lang="en-US" sz="24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1600" dirty="0" smtClean="0">
                <a:solidFill>
                  <a:srgbClr val="424456"/>
                </a:solidFill>
                <a:latin typeface="Trebuchet MS"/>
              </a:rPr>
              <a:t>mlibes@concretebattery.com</a:t>
            </a:r>
            <a:br>
              <a:rPr lang="en-US" sz="16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1600" dirty="0" smtClean="0">
                <a:solidFill>
                  <a:srgbClr val="424456"/>
                </a:solidFill>
                <a:latin typeface="Trebuchet MS"/>
              </a:rPr>
              <a:t>206-555-1212</a:t>
            </a:r>
          </a:p>
        </p:txBody>
      </p:sp>
    </p:spTree>
    <p:extLst>
      <p:ext uri="{BB962C8B-B14F-4D97-AF65-F5344CB8AC3E}">
        <p14:creationId xmlns:p14="http://schemas.microsoft.com/office/powerpoint/2010/main" val="326515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r>
              <a:rPr lang="en-US" dirty="0" smtClean="0"/>
              <a:t>Let’s make this </a:t>
            </a:r>
            <a:r>
              <a:rPr lang="en-US" dirty="0" smtClean="0">
                <a:solidFill>
                  <a:schemeClr val="accent3"/>
                </a:solidFill>
              </a:rPr>
              <a:t>better</a:t>
            </a:r>
            <a:r>
              <a:rPr lang="en-US" b="1" dirty="0" smtClean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/>
              </a:rPr>
              <a:t>Copyright © </a:t>
            </a:r>
            <a:r>
              <a:rPr lang="en-US" smtClean="0">
                <a:solidFill>
                  <a:prstClr val="white"/>
                </a:solidFill>
                <a:latin typeface="Franklin Gothic Book"/>
              </a:rPr>
              <a:t>2013 Michael "Luni" Libes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27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6007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Concrete Battery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tabLst>
                <a:tab pos="4283075" algn="r"/>
              </a:tabLst>
            </a:pPr>
            <a:r>
              <a:rPr lang="en-US" dirty="0" smtClean="0"/>
              <a:t>Overview</a:t>
            </a:r>
          </a:p>
          <a:p>
            <a:pPr>
              <a:tabLst>
                <a:tab pos="4283075" algn="r"/>
              </a:tabLst>
            </a:pPr>
            <a:r>
              <a:rPr lang="en-US" sz="1600" dirty="0" smtClean="0"/>
              <a:t>January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639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112/7556161442_e5a5dbe10f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71452"/>
            <a:ext cx="9144001" cy="49720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Jill’s Problem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dirty="0" smtClean="0">
                <a:solidFill>
                  <a:schemeClr val="bg1"/>
                </a:solidFill>
              </a:rPr>
              <a:t>Renewable vs.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24x7x365 power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1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Every pitch can be improved</a:t>
            </a:r>
          </a:p>
          <a:p>
            <a:pPr lvl="1"/>
            <a:r>
              <a:rPr lang="en-US" dirty="0"/>
              <a:t>Embrace all the feedback this week</a:t>
            </a:r>
          </a:p>
          <a:p>
            <a:pPr lvl="1"/>
            <a:r>
              <a:rPr lang="en-US" dirty="0"/>
              <a:t>All the feedback is altruistic</a:t>
            </a:r>
          </a:p>
          <a:p>
            <a:pPr lvl="1"/>
            <a:r>
              <a:rPr lang="en-US" dirty="0"/>
              <a:t>Enough feedback = contradictory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in mind…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6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171452"/>
            <a:ext cx="9143999" cy="498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Our 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mtClean="0">
                <a:solidFill>
                  <a:schemeClr val="bg1"/>
                </a:solidFill>
              </a:rPr>
              <a:t>Simple, Low-cost, Minimal-tech</a:t>
            </a:r>
          </a:p>
        </p:txBody>
      </p:sp>
    </p:spTree>
    <p:extLst>
      <p:ext uri="{BB962C8B-B14F-4D97-AF65-F5344CB8AC3E}">
        <p14:creationId xmlns:p14="http://schemas.microsoft.com/office/powerpoint/2010/main" val="283434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chemeClr val="bg1"/>
                </a:solidFill>
              </a:rPr>
              <a:t>Go-to-Market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257300"/>
            <a:ext cx="4800600" cy="3673602"/>
          </a:xfrm>
        </p:spPr>
        <p:txBody>
          <a:bodyPr>
            <a:normAutofit/>
          </a:bodyPr>
          <a:lstStyle/>
          <a:p>
            <a:pPr algn="r">
              <a:buClr>
                <a:schemeClr val="bg1">
                  <a:lumMod val="85000"/>
                </a:schemeClr>
              </a:buClr>
            </a:pPr>
            <a:r>
              <a:rPr lang="en-US" sz="2800" smtClean="0">
                <a:solidFill>
                  <a:schemeClr val="bg1"/>
                </a:solidFill>
              </a:rPr>
              <a:t>Wind/Solar Manufacturers</a:t>
            </a:r>
          </a:p>
          <a:p>
            <a:pPr algn="r">
              <a:buClr>
                <a:schemeClr val="bg1">
                  <a:lumMod val="85000"/>
                </a:schemeClr>
              </a:buClr>
            </a:pPr>
            <a:r>
              <a:rPr lang="en-US" sz="2800" smtClean="0">
                <a:solidFill>
                  <a:schemeClr val="bg1"/>
                </a:solidFill>
              </a:rPr>
              <a:t>Electricity Utilities</a:t>
            </a:r>
            <a:br>
              <a:rPr lang="en-US" sz="28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(power generation)</a:t>
            </a:r>
            <a:endParaRPr lang="en-US" sz="2800" smtClean="0">
              <a:solidFill>
                <a:schemeClr val="bg1"/>
              </a:solidFill>
            </a:endParaRPr>
          </a:p>
          <a:p>
            <a:pPr algn="r">
              <a:buClr>
                <a:schemeClr val="bg1">
                  <a:lumMod val="85000"/>
                </a:schemeClr>
              </a:buClr>
            </a:pPr>
            <a:r>
              <a:rPr lang="en-US" sz="2800" smtClean="0">
                <a:solidFill>
                  <a:schemeClr val="bg1"/>
                </a:solidFill>
              </a:rPr>
              <a:t>Industrial customers</a:t>
            </a:r>
            <a:br>
              <a:rPr lang="en-US" sz="28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(backup power)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8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00100"/>
          </a:xfrm>
        </p:spPr>
        <p:txBody>
          <a:bodyPr/>
          <a:lstStyle/>
          <a:p>
            <a:r>
              <a:rPr lang="en-US" dirty="0" smtClean="0"/>
              <a:t>Revenue Projections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38687" y="39499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8687" y="328316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38687" y="26164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38687" y="194966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8687" y="12829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38687" y="1123950"/>
            <a:ext cx="4313" cy="3511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38687" y="4635712"/>
            <a:ext cx="693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9270031">
            <a:off x="1361075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 rot="19270031">
            <a:off x="2810613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2017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 rot="19270031">
            <a:off x="4260151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2018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 rot="19270031">
            <a:off x="5709689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2019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 rot="19270031">
            <a:off x="7159226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2020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 rot="19270031">
            <a:off x="785882" y="4508482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$0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 rot="19270031">
            <a:off x="564139" y="111562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$50M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 rot="19270031">
            <a:off x="564139" y="382991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$10M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9270031">
            <a:off x="564139" y="315134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$20M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 rot="19270031">
            <a:off x="564139" y="247276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$30M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 rot="19270031">
            <a:off x="564139" y="179419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$40M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672087" y="4559512"/>
            <a:ext cx="1447800" cy="762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119887" y="4254712"/>
            <a:ext cx="1447800" cy="3048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567687" y="3264112"/>
            <a:ext cx="1524000" cy="9906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091687" y="1130512"/>
            <a:ext cx="1371600" cy="2133600"/>
          </a:xfrm>
          <a:prstGeom prst="line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83764"/>
              </p:ext>
            </p:extLst>
          </p:nvPr>
        </p:nvGraphicFramePr>
        <p:xfrm>
          <a:off x="1066800" y="2078990"/>
          <a:ext cx="75758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868"/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2020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flywheels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</a:t>
                      </a:r>
                      <a:r>
                        <a:rPr lang="en-US" sz="1600" baseline="0" dirty="0" smtClean="0"/>
                        <a:t> revenues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$0.3M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$5M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$20M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$50</a:t>
                      </a:r>
                      <a:r>
                        <a:rPr lang="en-US" sz="1600" baseline="0" dirty="0" smtClean="0"/>
                        <a:t>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78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300559"/>
              </p:ext>
            </p:extLst>
          </p:nvPr>
        </p:nvGraphicFramePr>
        <p:xfrm>
          <a:off x="457200" y="1257302"/>
          <a:ext cx="8229600" cy="3600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1143000"/>
                <a:gridCol w="1143000"/>
                <a:gridCol w="1143000"/>
                <a:gridCol w="1143000"/>
                <a:gridCol w="1143000"/>
              </a:tblGrid>
              <a:tr h="1234528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T="34290" marB="34290"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Concrete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Flywheel</a:t>
                      </a:r>
                      <a:endParaRPr lang="en-US" sz="1400" dirty="0"/>
                    </a:p>
                  </a:txBody>
                  <a:tcPr marT="34290" marB="34290" vert="vert27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Active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Power</a:t>
                      </a:r>
                      <a:endParaRPr lang="en-US" sz="1400" dirty="0"/>
                    </a:p>
                  </a:txBody>
                  <a:tcPr marT="34290" marB="3429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Pentadyne</a:t>
                      </a:r>
                      <a:endParaRPr lang="en-US" sz="1400" dirty="0"/>
                    </a:p>
                  </a:txBody>
                  <a:tcPr marT="34290" marB="3429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Beacon</a:t>
                      </a:r>
                      <a:endParaRPr lang="en-US" sz="1400" dirty="0"/>
                    </a:p>
                  </a:txBody>
                  <a:tcPr marT="34290" marB="3429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R&amp;D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Solutions</a:t>
                      </a:r>
                      <a:endParaRPr lang="en-US" sz="1400" dirty="0"/>
                    </a:p>
                  </a:txBody>
                  <a:tcPr marT="34290" marB="34290" vert="vert27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Kinetic-based</a:t>
                      </a:r>
                      <a:r>
                        <a:rPr kumimoji="0"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storage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“Instant”</a:t>
                      </a:r>
                      <a:r>
                        <a:rPr kumimoji="0"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input &amp; output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Industrial-scale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Low-tech (low cost)</a:t>
                      </a: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-tech (high cost)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  <a:tr h="3943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Government</a:t>
                      </a:r>
                      <a:r>
                        <a:rPr lang="en-US" sz="1400" baseline="0" dirty="0" smtClean="0"/>
                        <a:t> loans</a:t>
                      </a:r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 anchor="ctr"/>
                </a:tc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3459485" y="25717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3459485" y="29781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3459485" y="33845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3459485" y="37909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602485" y="25717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602485" y="29781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4602485" y="33845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602485" y="41719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5745485" y="25717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5745485" y="29781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5745485" y="33845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45485" y="41719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6888485" y="25717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6888485" y="29781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6888485" y="33845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888485" y="41719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6891446" y="4562950"/>
            <a:ext cx="192193" cy="192193"/>
            <a:chOff x="8763000" y="4038600"/>
            <a:chExt cx="228600" cy="228600"/>
          </a:xfrm>
        </p:grpSpPr>
        <p:sp>
          <p:nvSpPr>
            <p:cNvPr id="51" name="Oval 50"/>
            <p:cNvSpPr/>
            <p:nvPr/>
          </p:nvSpPr>
          <p:spPr>
            <a:xfrm>
              <a:off x="8763000" y="4038600"/>
              <a:ext cx="2286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Pie 51"/>
            <p:cNvSpPr/>
            <p:nvPr/>
          </p:nvSpPr>
          <p:spPr>
            <a:xfrm rot="5400000">
              <a:off x="8763000" y="4038600"/>
              <a:ext cx="221757" cy="221757"/>
            </a:xfrm>
            <a:prstGeom prst="pie">
              <a:avLst>
                <a:gd name="adj1" fmla="val 0"/>
                <a:gd name="adj2" fmla="val 108291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037407" y="2989157"/>
            <a:ext cx="192193" cy="192193"/>
            <a:chOff x="8763000" y="4038600"/>
            <a:chExt cx="228600" cy="228600"/>
          </a:xfrm>
        </p:grpSpPr>
        <p:sp>
          <p:nvSpPr>
            <p:cNvPr id="57" name="Oval 56"/>
            <p:cNvSpPr/>
            <p:nvPr/>
          </p:nvSpPr>
          <p:spPr>
            <a:xfrm>
              <a:off x="8763000" y="4038600"/>
              <a:ext cx="2286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Pie 57"/>
            <p:cNvSpPr/>
            <p:nvPr/>
          </p:nvSpPr>
          <p:spPr>
            <a:xfrm rot="5400000">
              <a:off x="8763000" y="4038600"/>
              <a:ext cx="221757" cy="221757"/>
            </a:xfrm>
            <a:prstGeom prst="pie">
              <a:avLst>
                <a:gd name="adj1" fmla="val 0"/>
                <a:gd name="adj2" fmla="val 108291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Oval 59"/>
          <p:cNvSpPr/>
          <p:nvPr/>
        </p:nvSpPr>
        <p:spPr>
          <a:xfrm>
            <a:off x="8037407" y="3370157"/>
            <a:ext cx="192193" cy="1921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8031485" y="3790950"/>
            <a:ext cx="198115" cy="198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0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Competitive Advantage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2133600" cy="571500"/>
          </a:xfrm>
        </p:spPr>
        <p:txBody>
          <a:bodyPr>
            <a:normAutofit lnSpcReduction="10000"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mtClean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38400" y="1200150"/>
            <a:ext cx="2590800" cy="5715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prstClr val="white">
                  <a:lumMod val="85000"/>
                </a:prstClr>
              </a:buClr>
              <a:buFont typeface="Georgia"/>
              <a:buChar char="•"/>
              <a:defRPr/>
            </a:pPr>
            <a:r>
              <a:rPr lang="en-US" sz="3200" smtClean="0">
                <a:solidFill>
                  <a:prstClr val="white"/>
                </a:solidFill>
                <a:latin typeface="Trebuchet MS"/>
              </a:rPr>
              <a:t>Ubiquitous</a:t>
            </a:r>
            <a:endParaRPr lang="en-US" sz="32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81600" y="1200150"/>
            <a:ext cx="3581400" cy="5715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prstClr val="white">
                  <a:lumMod val="85000"/>
                </a:prstClr>
              </a:buClr>
              <a:buFont typeface="Georgia"/>
              <a:buChar char="•"/>
              <a:defRPr/>
            </a:pPr>
            <a:r>
              <a:rPr lang="en-US" sz="3200" smtClean="0">
                <a:solidFill>
                  <a:prstClr val="white"/>
                </a:solidFill>
                <a:latin typeface="Trebuchet MS"/>
              </a:rPr>
              <a:t>Cost-effective</a:t>
            </a:r>
            <a:endParaRPr lang="en-US" sz="3200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197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57300"/>
            <a:ext cx="3886200" cy="74295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Joan Jones</a:t>
            </a:r>
            <a:r>
              <a:rPr lang="en-US" dirty="0" smtClean="0"/>
              <a:t>, </a:t>
            </a:r>
            <a:r>
              <a:rPr lang="en-US" sz="2400" b="1" dirty="0" smtClean="0"/>
              <a:t>CEO</a:t>
            </a:r>
            <a:br>
              <a:rPr lang="en-US" sz="2400" b="1" dirty="0" smtClean="0"/>
            </a:br>
            <a:r>
              <a:rPr lang="en-US" sz="2000" i="1" dirty="0" smtClean="0"/>
              <a:t>Co-founder XYZ Corp</a:t>
            </a:r>
            <a:endParaRPr lang="en-US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52800" y="2171700"/>
            <a:ext cx="3962400" cy="7429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3200" smtClean="0">
                <a:solidFill>
                  <a:prstClr val="black"/>
                </a:solidFill>
                <a:latin typeface="Trebuchet MS"/>
              </a:rPr>
              <a:t>Bob Green, </a:t>
            </a:r>
            <a:r>
              <a:rPr lang="en-US" sz="2400" b="1" smtClean="0">
                <a:solidFill>
                  <a:prstClr val="black"/>
                </a:solidFill>
                <a:latin typeface="Trebuchet MS"/>
              </a:rPr>
              <a:t>VP Sales</a:t>
            </a:r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2000" i="1" dirty="0" smtClean="0">
                <a:solidFill>
                  <a:prstClr val="black"/>
                </a:solidFill>
                <a:latin typeface="Trebuchet MS"/>
              </a:rPr>
              <a:t>Co-founder XYZ Corp</a:t>
            </a:r>
            <a:endParaRPr lang="en-US" sz="2000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0" y="3143250"/>
            <a:ext cx="3733800" cy="7429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3200" smtClean="0">
                <a:solidFill>
                  <a:prstClr val="black"/>
                </a:solidFill>
                <a:latin typeface="Trebuchet MS"/>
              </a:rPr>
              <a:t>Joe Smith, </a:t>
            </a:r>
            <a:r>
              <a:rPr lang="en-US" sz="2400" b="1" smtClean="0">
                <a:solidFill>
                  <a:prstClr val="black"/>
                </a:solidFill>
                <a:latin typeface="Trebuchet MS"/>
              </a:rPr>
              <a:t>CTO</a:t>
            </a:r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2000" i="1" dirty="0" smtClean="0">
                <a:solidFill>
                  <a:prstClr val="black"/>
                </a:solidFill>
                <a:latin typeface="Trebuchet MS"/>
              </a:rPr>
              <a:t>Pacific Electric</a:t>
            </a:r>
            <a:endParaRPr lang="en-US" sz="20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10200" y="4457700"/>
            <a:ext cx="3048000" cy="5143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</a:rPr>
              <a:t>Lisa Brown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1400" i="1" dirty="0" smtClean="0">
                <a:solidFill>
                  <a:prstClr val="black"/>
                </a:solidFill>
                <a:latin typeface="Trebuchet MS"/>
              </a:rPr>
              <a:t>U.S. Department of Energy</a:t>
            </a:r>
            <a:endParaRPr lang="en-US" sz="14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76400" y="4457700"/>
            <a:ext cx="3048000" cy="5143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</a:rPr>
              <a:t>Dr. Joe White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1400" i="1" dirty="0" smtClean="0">
                <a:solidFill>
                  <a:prstClr val="black"/>
                </a:solidFill>
                <a:latin typeface="Trebuchet MS"/>
              </a:rPr>
              <a:t>Renewable21 Association</a:t>
            </a:r>
            <a:endParaRPr lang="en-US" sz="1400" b="1" i="1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190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1051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476750"/>
            <a:ext cx="561974" cy="56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47675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76350"/>
            <a:ext cx="904874" cy="90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654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Funding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smtClean="0"/>
              <a:t>$5 million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$2 million committed</a:t>
            </a:r>
          </a:p>
          <a:p>
            <a:endParaRPr lang="en-US" sz="1200" smtClean="0"/>
          </a:p>
          <a:p>
            <a:r>
              <a:rPr lang="en-US" sz="2400" smtClean="0"/>
              <a:t>Use of funds: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Paid Customer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Deployed Prototypes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R&amp;D to reduce production costs by 25%</a:t>
            </a: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55506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Concrete Battery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4954"/>
            <a:ext cx="4953000" cy="2047097"/>
          </a:xfrm>
        </p:spPr>
        <p:txBody>
          <a:bodyPr/>
          <a:lstStyle/>
          <a:p>
            <a:pPr>
              <a:tabLst>
                <a:tab pos="4283075" algn="r"/>
              </a:tabLst>
            </a:pPr>
            <a:r>
              <a:rPr lang="en-US" sz="3600" dirty="0" smtClean="0"/>
              <a:t>Thank You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86200" y="4114801"/>
            <a:ext cx="4953000" cy="732647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" algn="r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None/>
              <a:tabLst>
                <a:tab pos="4283075" algn="r"/>
              </a:tabLst>
              <a:defRPr/>
            </a:pPr>
            <a:r>
              <a:rPr lang="en-US" sz="2400" dirty="0" smtClean="0">
                <a:solidFill>
                  <a:srgbClr val="424456"/>
                </a:solidFill>
                <a:latin typeface="Trebuchet MS"/>
              </a:rPr>
              <a:t>Michael Libes</a:t>
            </a:r>
            <a:br>
              <a:rPr lang="en-US" sz="24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1600" dirty="0" smtClean="0">
                <a:solidFill>
                  <a:srgbClr val="424456"/>
                </a:solidFill>
                <a:latin typeface="Trebuchet MS"/>
              </a:rPr>
              <a:t>mlibes@concretebattery.com</a:t>
            </a:r>
            <a:br>
              <a:rPr lang="en-US" sz="16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1600" dirty="0" smtClean="0">
                <a:solidFill>
                  <a:srgbClr val="424456"/>
                </a:solidFill>
                <a:latin typeface="Trebuchet MS"/>
              </a:rPr>
              <a:t>206-555-1212</a:t>
            </a:r>
          </a:p>
        </p:txBody>
      </p:sp>
    </p:spTree>
    <p:extLst>
      <p:ext uri="{BB962C8B-B14F-4D97-AF65-F5344CB8AC3E}">
        <p14:creationId xmlns:p14="http://schemas.microsoft.com/office/powerpoint/2010/main" val="195406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r>
              <a:rPr lang="en-US" dirty="0" smtClean="0"/>
              <a:t>Keep </a:t>
            </a:r>
            <a:r>
              <a:rPr lang="en-US" dirty="0" smtClean="0">
                <a:solidFill>
                  <a:schemeClr val="accent4"/>
                </a:solidFill>
              </a:rPr>
              <a:t>iterating</a:t>
            </a:r>
            <a:r>
              <a:rPr lang="en-US" b="1" dirty="0" smtClean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/>
              </a:rPr>
              <a:t>Copyright © </a:t>
            </a:r>
            <a:r>
              <a:rPr lang="en-US" smtClean="0">
                <a:solidFill>
                  <a:prstClr val="white"/>
                </a:solidFill>
                <a:latin typeface="Franklin Gothic Book"/>
              </a:rPr>
              <a:t>2013 Michael "Luni" Libes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38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6007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Concrete Battery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tabLst>
                <a:tab pos="4283075" algn="r"/>
              </a:tabLst>
            </a:pPr>
            <a:r>
              <a:rPr lang="en-US" dirty="0" smtClean="0"/>
              <a:t>Overview</a:t>
            </a:r>
          </a:p>
          <a:p>
            <a:pPr>
              <a:tabLst>
                <a:tab pos="4283075" algn="r"/>
              </a:tabLst>
            </a:pPr>
            <a:r>
              <a:rPr lang="en-US" sz="1600" dirty="0" smtClean="0"/>
              <a:t>January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639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are there there?</a:t>
            </a:r>
          </a:p>
          <a:p>
            <a:r>
              <a:rPr lang="en-US" dirty="0" smtClean="0"/>
              <a:t>What do they want?</a:t>
            </a:r>
          </a:p>
          <a:p>
            <a:r>
              <a:rPr lang="en-US" dirty="0" smtClean="0"/>
              <a:t>What else will they be watching?</a:t>
            </a:r>
          </a:p>
          <a:p>
            <a:pPr lvl="1"/>
            <a:r>
              <a:rPr lang="en-US" dirty="0" smtClean="0"/>
              <a:t>Who is your </a:t>
            </a:r>
            <a:r>
              <a:rPr lang="en-US" u="sng" dirty="0" smtClean="0"/>
              <a:t>real</a:t>
            </a:r>
            <a:r>
              <a:rPr lang="en-US" dirty="0" smtClean="0"/>
              <a:t> competition?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the Audience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2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"/>
            <a:ext cx="9144000" cy="4972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Chuck’s Problem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dirty="0" smtClean="0">
                <a:solidFill>
                  <a:schemeClr val="bg1"/>
                </a:solidFill>
              </a:rPr>
              <a:t>Renewable vs.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24x7x365 power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3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0"/>
            <a:ext cx="86106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666750"/>
            <a:ext cx="2819087" cy="7832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90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171452"/>
            <a:ext cx="9143999" cy="498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Our 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mtClean="0">
                <a:solidFill>
                  <a:schemeClr val="bg1"/>
                </a:solidFill>
              </a:rPr>
              <a:t>Simple, Low-cost, Minimal-tech</a:t>
            </a:r>
          </a:p>
        </p:txBody>
      </p:sp>
    </p:spTree>
    <p:extLst>
      <p:ext uri="{BB962C8B-B14F-4D97-AF65-F5344CB8AC3E}">
        <p14:creationId xmlns:p14="http://schemas.microsoft.com/office/powerpoint/2010/main" val="283434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chemeClr val="bg1"/>
                </a:solidFill>
              </a:rPr>
              <a:t>Go-to-Market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257300"/>
            <a:ext cx="4800600" cy="3673602"/>
          </a:xfrm>
        </p:spPr>
        <p:txBody>
          <a:bodyPr>
            <a:normAutofit/>
          </a:bodyPr>
          <a:lstStyle/>
          <a:p>
            <a:pPr algn="r">
              <a:buClr>
                <a:schemeClr val="bg1">
                  <a:lumMod val="85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Electricity Utilities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(power generation)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r">
              <a:buClr>
                <a:schemeClr val="bg1">
                  <a:lumMod val="85000"/>
                </a:schemeClr>
              </a:buClr>
            </a:pPr>
            <a:r>
              <a:rPr lang="en-US" sz="2800" dirty="0" smtClean="0">
                <a:solidFill>
                  <a:schemeClr val="bg1"/>
                </a:solidFill>
              </a:rPr>
              <a:t>Wind/Solar Manufacturers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(24/7/365 power)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7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00100"/>
          </a:xfrm>
        </p:spPr>
        <p:txBody>
          <a:bodyPr/>
          <a:lstStyle/>
          <a:p>
            <a:r>
              <a:rPr lang="en-US" dirty="0" smtClean="0"/>
              <a:t>Revenue Projections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38687" y="39499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8687" y="328316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38687" y="26164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38687" y="194966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8687" y="1282912"/>
            <a:ext cx="6934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38687" y="1123950"/>
            <a:ext cx="4313" cy="3511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38687" y="4635712"/>
            <a:ext cx="693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9270031">
            <a:off x="1361075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 rot="19270031">
            <a:off x="2810613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2017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 rot="19270031">
            <a:off x="4260151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2018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 rot="19270031">
            <a:off x="5709689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2019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 rot="19270031">
            <a:off x="7159226" y="4744769"/>
            <a:ext cx="615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2020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 rot="19270031">
            <a:off x="785882" y="4508482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$0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 rot="19270031">
            <a:off x="564139" y="111562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$50M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 rot="19270031">
            <a:off x="564139" y="382991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$10M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 rot="19270031">
            <a:off x="564139" y="3151340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$20M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 rot="19270031">
            <a:off x="564139" y="247276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$30M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 rot="19270031">
            <a:off x="564139" y="179419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$40M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672087" y="4559512"/>
            <a:ext cx="1447800" cy="762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119887" y="4254712"/>
            <a:ext cx="1447800" cy="3048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567687" y="3264112"/>
            <a:ext cx="1524000" cy="990600"/>
          </a:xfrm>
          <a:prstGeom prst="line">
            <a:avLst/>
          </a:prstGeom>
          <a:ln w="2540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091687" y="1130512"/>
            <a:ext cx="1371600" cy="2133600"/>
          </a:xfrm>
          <a:prstGeom prst="line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96472"/>
              </p:ext>
            </p:extLst>
          </p:nvPr>
        </p:nvGraphicFramePr>
        <p:xfrm>
          <a:off x="1066800" y="2078990"/>
          <a:ext cx="75758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868"/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2020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# flywheels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</a:t>
                      </a:r>
                      <a:r>
                        <a:rPr lang="en-US" sz="1600" baseline="0" dirty="0" smtClean="0"/>
                        <a:t> revenues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$0.3M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$1M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$5M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$20M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$50</a:t>
                      </a:r>
                      <a:r>
                        <a:rPr lang="en-US" sz="1600" baseline="0" dirty="0" smtClean="0"/>
                        <a:t>M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8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2978905"/>
            <a:ext cx="7772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0" y="1150105"/>
            <a:ext cx="0" cy="3657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4274485" y="134526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rebuchet MS"/>
              </a:rPr>
              <a:t>Low-cost</a:t>
            </a:r>
            <a:endParaRPr lang="en-US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904066" y="429066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rebuchet MS"/>
              </a:rPr>
              <a:t>High-cost</a:t>
            </a:r>
            <a:endParaRPr lang="en-US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43803" y="2646955"/>
            <a:ext cx="927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rebuchet MS"/>
              </a:rPr>
              <a:t>Low-tech</a:t>
            </a:r>
            <a:endParaRPr lang="en-US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3" y="2993815"/>
            <a:ext cx="963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rebuchet MS"/>
              </a:rPr>
              <a:t>High-tech</a:t>
            </a:r>
            <a:endParaRPr lang="en-US" sz="1400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2721" y="1092957"/>
            <a:ext cx="1405778" cy="646331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cap="small" dirty="0" smtClean="0">
                <a:solidFill>
                  <a:prstClr val="white"/>
                </a:solidFill>
                <a:latin typeface="Copperplate Gothic Bold" pitchFamily="34" charset="0"/>
              </a:rPr>
              <a:t>Concrete</a:t>
            </a:r>
            <a:br>
              <a:rPr lang="en-US" cap="small" dirty="0" smtClean="0">
                <a:solidFill>
                  <a:prstClr val="white"/>
                </a:solidFill>
                <a:latin typeface="Copperplate Gothic Bold" pitchFamily="34" charset="0"/>
              </a:rPr>
            </a:br>
            <a:r>
              <a:rPr lang="en-US" cap="small" dirty="0" smtClean="0">
                <a:solidFill>
                  <a:prstClr val="white"/>
                </a:solidFill>
                <a:latin typeface="Copperplate Gothic Bold" pitchFamily="34" charset="0"/>
              </a:rPr>
              <a:t>Battery</a:t>
            </a:r>
            <a:endParaRPr lang="en-US" cap="small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7003" y="3444856"/>
            <a:ext cx="177163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Trebuchet MS"/>
              </a:rPr>
              <a:t>Li-Ion Batteries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1429" y="3207505"/>
            <a:ext cx="1774845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Trebuchet MS"/>
              </a:rPr>
              <a:t>Compressed Air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6887" y="2464555"/>
            <a:ext cx="1447256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Trebuchet MS"/>
              </a:rPr>
              <a:t>Pb Batteries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7002" y="1897618"/>
            <a:ext cx="169790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Trebuchet MS"/>
              </a:rPr>
              <a:t>Pumped Water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7" name="Picture 2" descr="http://usaonly.us/WPBlog11/wp-content/uploads/2011/11/Beacon-Pow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291929"/>
            <a:ext cx="837784" cy="547078"/>
          </a:xfrm>
          <a:prstGeom prst="rect">
            <a:avLst/>
          </a:prstGeom>
          <a:noFill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445755"/>
            <a:ext cx="1072598" cy="41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http://www.datacenterknowledge.com/wp-content/uploads/2009/02/powerhou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852" y="3909767"/>
            <a:ext cx="1129348" cy="538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58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Competitive Advantage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2133600" cy="571500"/>
          </a:xfrm>
        </p:spPr>
        <p:txBody>
          <a:bodyPr>
            <a:normAutofit lnSpcReduction="10000"/>
          </a:bodyPr>
          <a:lstStyle/>
          <a:p>
            <a:pPr>
              <a:buClr>
                <a:schemeClr val="bg1">
                  <a:lumMod val="85000"/>
                </a:schemeClr>
              </a:buClr>
            </a:pPr>
            <a:r>
              <a:rPr lang="en-US" smtClean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38400" y="1200150"/>
            <a:ext cx="2590800" cy="5715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prstClr val="white">
                  <a:lumMod val="85000"/>
                </a:prstClr>
              </a:buClr>
              <a:buFont typeface="Georgia"/>
              <a:buChar char="•"/>
              <a:defRPr/>
            </a:pPr>
            <a:r>
              <a:rPr lang="en-US" sz="3200" smtClean="0">
                <a:solidFill>
                  <a:prstClr val="white"/>
                </a:solidFill>
                <a:latin typeface="Trebuchet MS"/>
              </a:rPr>
              <a:t>Ubiquitous</a:t>
            </a:r>
            <a:endParaRPr lang="en-US" sz="32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81600" y="1200150"/>
            <a:ext cx="3581400" cy="5715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prstClr val="white">
                  <a:lumMod val="85000"/>
                </a:prstClr>
              </a:buClr>
              <a:buFont typeface="Georgia"/>
              <a:buChar char="•"/>
              <a:defRPr/>
            </a:pPr>
            <a:r>
              <a:rPr lang="en-US" sz="3200" smtClean="0">
                <a:solidFill>
                  <a:prstClr val="white"/>
                </a:solidFill>
                <a:latin typeface="Trebuchet MS"/>
              </a:rPr>
              <a:t>Cost-effective</a:t>
            </a:r>
            <a:endParaRPr lang="en-US" sz="3200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197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57300"/>
            <a:ext cx="3886200" cy="742950"/>
          </a:xfrm>
        </p:spPr>
        <p:txBody>
          <a:bodyPr>
            <a:normAutofit fontScale="92500" lnSpcReduction="20000"/>
          </a:bodyPr>
          <a:lstStyle/>
          <a:p>
            <a:r>
              <a:rPr lang="en-US" smtClean="0"/>
              <a:t>Joan Jones</a:t>
            </a:r>
            <a:r>
              <a:rPr lang="en-US" dirty="0" smtClean="0"/>
              <a:t>, </a:t>
            </a:r>
            <a:r>
              <a:rPr lang="en-US" sz="2400" b="1" dirty="0" smtClean="0"/>
              <a:t>CEO</a:t>
            </a:r>
            <a:br>
              <a:rPr lang="en-US" sz="2400" b="1" dirty="0" smtClean="0"/>
            </a:br>
            <a:r>
              <a:rPr lang="en-US" sz="2000" i="1" dirty="0" smtClean="0"/>
              <a:t>Co-founder XYZ Corp</a:t>
            </a:r>
            <a:endParaRPr lang="en-US" i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52800" y="2171700"/>
            <a:ext cx="3962400" cy="7429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3200" smtClean="0">
                <a:solidFill>
                  <a:prstClr val="black"/>
                </a:solidFill>
                <a:latin typeface="Trebuchet MS"/>
              </a:rPr>
              <a:t>Bob Green, </a:t>
            </a:r>
            <a:r>
              <a:rPr lang="en-US" sz="2400" b="1" smtClean="0">
                <a:solidFill>
                  <a:prstClr val="black"/>
                </a:solidFill>
                <a:latin typeface="Trebuchet MS"/>
              </a:rPr>
              <a:t>VP Sales</a:t>
            </a:r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2000" i="1" dirty="0" smtClean="0">
                <a:solidFill>
                  <a:prstClr val="black"/>
                </a:solidFill>
                <a:latin typeface="Trebuchet MS"/>
              </a:rPr>
              <a:t>Co-founder XYZ Corp</a:t>
            </a:r>
            <a:endParaRPr lang="en-US" sz="2000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0" y="3143250"/>
            <a:ext cx="3733800" cy="7429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3200" smtClean="0">
                <a:solidFill>
                  <a:prstClr val="black"/>
                </a:solidFill>
                <a:latin typeface="Trebuchet MS"/>
              </a:rPr>
              <a:t>Joe Smith, </a:t>
            </a:r>
            <a:r>
              <a:rPr lang="en-US" sz="2400" b="1" smtClean="0">
                <a:solidFill>
                  <a:prstClr val="black"/>
                </a:solidFill>
                <a:latin typeface="Trebuchet MS"/>
              </a:rPr>
              <a:t>CTO</a:t>
            </a:r>
            <a:r>
              <a:rPr lang="en-US" sz="24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24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2000" i="1" dirty="0" smtClean="0">
                <a:solidFill>
                  <a:prstClr val="black"/>
                </a:solidFill>
                <a:latin typeface="Trebuchet MS"/>
              </a:rPr>
              <a:t>Pacific Electric</a:t>
            </a:r>
            <a:endParaRPr lang="en-US" sz="20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10200" y="4457700"/>
            <a:ext cx="3048000" cy="5143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</a:rPr>
              <a:t>Lisa Brown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1400" i="1" dirty="0" smtClean="0">
                <a:solidFill>
                  <a:prstClr val="black"/>
                </a:solidFill>
                <a:latin typeface="Trebuchet MS"/>
              </a:rPr>
              <a:t>U.S. Department of Energy</a:t>
            </a:r>
            <a:endParaRPr lang="en-US" sz="1400" b="1" i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676400" y="4457700"/>
            <a:ext cx="3048000" cy="51435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indent="-256032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Trebuchet MS"/>
              </a:rPr>
              <a:t>Dr. Joe White</a:t>
            </a:r>
            <a:r>
              <a:rPr lang="en-US" sz="1600" b="1" dirty="0" smtClean="0">
                <a:solidFill>
                  <a:prstClr val="black"/>
                </a:solidFill>
                <a:latin typeface="Trebuchet MS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rebuchet MS"/>
              </a:rPr>
            </a:br>
            <a:r>
              <a:rPr lang="en-US" sz="1400" i="1" dirty="0" smtClean="0">
                <a:solidFill>
                  <a:prstClr val="black"/>
                </a:solidFill>
                <a:latin typeface="Trebuchet MS"/>
              </a:rPr>
              <a:t>Renewable21 Association</a:t>
            </a:r>
            <a:endParaRPr lang="en-US" sz="1400" b="1" i="1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190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1051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476750"/>
            <a:ext cx="561974" cy="56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47675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76350"/>
            <a:ext cx="904874" cy="90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731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Funding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smtClean="0"/>
              <a:t>$5 million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$2 million committed</a:t>
            </a:r>
          </a:p>
          <a:p>
            <a:endParaRPr lang="en-US" sz="1200" smtClean="0"/>
          </a:p>
          <a:p>
            <a:r>
              <a:rPr lang="en-US" sz="2400" smtClean="0"/>
              <a:t>Use of funds: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Paid Customer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Deployed Prototypes</a:t>
            </a:r>
          </a:p>
          <a:p>
            <a:pPr lvl="1"/>
            <a:r>
              <a:rPr lang="en-US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R&amp;D to reduce production costs by 25%</a:t>
            </a:r>
            <a:endParaRPr lang="en-US" sz="2400" smtClean="0"/>
          </a:p>
        </p:txBody>
      </p:sp>
    </p:spTree>
    <p:extLst>
      <p:ext uri="{BB962C8B-B14F-4D97-AF65-F5344CB8AC3E}">
        <p14:creationId xmlns:p14="http://schemas.microsoft.com/office/powerpoint/2010/main" val="55506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Concrete Battery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4954"/>
            <a:ext cx="4953000" cy="2047097"/>
          </a:xfrm>
        </p:spPr>
        <p:txBody>
          <a:bodyPr/>
          <a:lstStyle/>
          <a:p>
            <a:pPr>
              <a:tabLst>
                <a:tab pos="4283075" algn="r"/>
              </a:tabLst>
            </a:pPr>
            <a:r>
              <a:rPr lang="en-US" sz="3600" dirty="0" smtClean="0"/>
              <a:t>Thank You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86200" y="4114801"/>
            <a:ext cx="4953000" cy="732647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64008" algn="r">
              <a:spcBef>
                <a:spcPts val="300"/>
              </a:spcBef>
              <a:spcAft>
                <a:spcPts val="600"/>
              </a:spcAft>
              <a:buClr>
                <a:srgbClr val="A04DA3"/>
              </a:buClr>
              <a:buFont typeface="Georgia"/>
              <a:buNone/>
              <a:tabLst>
                <a:tab pos="4283075" algn="r"/>
              </a:tabLst>
              <a:defRPr/>
            </a:pPr>
            <a:r>
              <a:rPr lang="en-US" sz="2400" dirty="0" smtClean="0">
                <a:solidFill>
                  <a:srgbClr val="424456"/>
                </a:solidFill>
                <a:latin typeface="Trebuchet MS"/>
              </a:rPr>
              <a:t>Michael Libes</a:t>
            </a:r>
            <a:br>
              <a:rPr lang="en-US" sz="24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1600" dirty="0" smtClean="0">
                <a:solidFill>
                  <a:srgbClr val="424456"/>
                </a:solidFill>
                <a:latin typeface="Trebuchet MS"/>
              </a:rPr>
              <a:t>mlibes@concretebattery.com</a:t>
            </a:r>
            <a:br>
              <a:rPr lang="en-US" sz="16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1600" dirty="0" smtClean="0">
                <a:solidFill>
                  <a:srgbClr val="424456"/>
                </a:solidFill>
                <a:latin typeface="Trebuchet MS"/>
              </a:rPr>
              <a:t>206-555-1212</a:t>
            </a:r>
          </a:p>
        </p:txBody>
      </p:sp>
    </p:spTree>
    <p:extLst>
      <p:ext uri="{BB962C8B-B14F-4D97-AF65-F5344CB8AC3E}">
        <p14:creationId xmlns:p14="http://schemas.microsoft.com/office/powerpoint/2010/main" val="195406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104900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Put yourself in </a:t>
            </a:r>
            <a:r>
              <a:rPr lang="en-US" dirty="0">
                <a:solidFill>
                  <a:schemeClr val="accent4"/>
                </a:solidFill>
              </a:rPr>
              <a:t>their shoes</a:t>
            </a:r>
            <a:r>
              <a:rPr lang="en-US" b="1" dirty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7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r>
              <a:rPr lang="en-US" dirty="0" smtClean="0"/>
              <a:t>Good, but still not </a:t>
            </a:r>
            <a:r>
              <a:rPr lang="en-US" dirty="0" smtClean="0">
                <a:solidFill>
                  <a:schemeClr val="accent4"/>
                </a:solidFill>
              </a:rPr>
              <a:t>great</a:t>
            </a:r>
            <a:r>
              <a:rPr lang="en-US" b="1" dirty="0" smtClean="0"/>
              <a:t>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/>
              </a:rPr>
              <a:t>Copyright © </a:t>
            </a:r>
            <a:r>
              <a:rPr lang="en-US" smtClean="0">
                <a:solidFill>
                  <a:prstClr val="white"/>
                </a:solidFill>
                <a:latin typeface="Franklin Gothic Book"/>
              </a:rPr>
              <a:t>2013 Michael "Luni" Libes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50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671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51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7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7"/>
            <a:ext cx="9144000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868"/>
            <a:ext cx="9144000" cy="48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782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4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51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4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a Pitch…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00200" y="1200150"/>
            <a:ext cx="6172200" cy="3673237"/>
            <a:chOff x="990600" y="819150"/>
            <a:chExt cx="6860687" cy="4082973"/>
          </a:xfrm>
        </p:grpSpPr>
        <p:grpSp>
          <p:nvGrpSpPr>
            <p:cNvPr id="12" name="Group 11"/>
            <p:cNvGrpSpPr/>
            <p:nvPr/>
          </p:nvGrpSpPr>
          <p:grpSpPr>
            <a:xfrm>
              <a:off x="990600" y="819150"/>
              <a:ext cx="6860687" cy="4082973"/>
              <a:chOff x="990600" y="819150"/>
              <a:chExt cx="6860687" cy="40829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981200" y="819150"/>
                <a:ext cx="4953000" cy="2667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2" descr="C:\Users\erice\Dropbox\BGI\The Next Global Language\Team Related\TaraNGL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867400" y="1428750"/>
                <a:ext cx="1983887" cy="3473373"/>
              </a:xfrm>
              <a:prstGeom prst="rect">
                <a:avLst/>
              </a:prstGeom>
              <a:noFill/>
            </p:spPr>
          </p:pic>
          <p:pic>
            <p:nvPicPr>
              <p:cNvPr id="9" name="Picture 4" descr="C:\Users\erice\Dropbox\BGI\The Next Global Language\Team Related\TaylorNGL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90600" y="1428750"/>
                <a:ext cx="1971072" cy="3450938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76600" y="971550"/>
              <a:ext cx="2324100" cy="2289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504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/>
              </a:rPr>
              <a:t>Copyright © </a:t>
            </a:r>
            <a:r>
              <a:rPr lang="en-US" smtClean="0">
                <a:solidFill>
                  <a:prstClr val="white"/>
                </a:solidFill>
                <a:latin typeface="Franklin Gothic Book"/>
              </a:rPr>
              <a:t>2013 Michael "Luni" Libes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60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666750"/>
            <a:ext cx="617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7200" dirty="0" smtClean="0">
                <a:solidFill>
                  <a:schemeClr val="bg1"/>
                </a:solidFill>
              </a:rPr>
              <a:t>Simple</a:t>
            </a:r>
          </a:p>
          <a:p>
            <a:pPr marL="571500" indent="-571500">
              <a:buFont typeface="Arial"/>
              <a:buChar char="•"/>
            </a:pPr>
            <a:r>
              <a:rPr lang="en-US" sz="7200" dirty="0" smtClean="0">
                <a:solidFill>
                  <a:schemeClr val="bg1"/>
                </a:solidFill>
              </a:rPr>
              <a:t>Terse</a:t>
            </a:r>
          </a:p>
          <a:p>
            <a:pPr marL="571500" indent="-571500">
              <a:buFont typeface="Arial"/>
              <a:buChar char="•"/>
            </a:pPr>
            <a:r>
              <a:rPr lang="en-US" sz="7200" dirty="0" smtClean="0">
                <a:solidFill>
                  <a:schemeClr val="accent4"/>
                </a:solidFill>
              </a:rPr>
              <a:t>Practiced</a:t>
            </a:r>
            <a:endParaRPr lang="en-US" sz="7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771650"/>
          </a:xfrm>
        </p:spPr>
        <p:txBody>
          <a:bodyPr>
            <a:normAutofit/>
          </a:bodyPr>
          <a:lstStyle/>
          <a:p>
            <a:r>
              <a:rPr lang="en-US" dirty="0" smtClean="0"/>
              <a:t>Ask yourself</a:t>
            </a:r>
            <a:br>
              <a:rPr lang="en-US" dirty="0" smtClean="0"/>
            </a:br>
            <a:r>
              <a:rPr lang="en-US" dirty="0" smtClean="0">
                <a:solidFill>
                  <a:schemeClr val="accent4"/>
                </a:solidFill>
              </a:rPr>
              <a:t>How would Pixar tell your story?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/>
              </a:rPr>
              <a:t>Copyright © </a:t>
            </a:r>
            <a:r>
              <a:rPr lang="en-US" smtClean="0">
                <a:solidFill>
                  <a:prstClr val="white"/>
                </a:solidFill>
                <a:latin typeface="Franklin Gothic Book"/>
              </a:rPr>
              <a:t>2013 Michael "Luni" Libes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61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5193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819"/>
          <a:stretch/>
        </p:blipFill>
        <p:spPr>
          <a:xfrm>
            <a:off x="0" y="-1"/>
            <a:ext cx="9144000" cy="53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627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8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9"/>
          <a:stretch/>
        </p:blipFill>
        <p:spPr>
          <a:xfrm>
            <a:off x="8750" y="-1"/>
            <a:ext cx="913525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3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" name="Content Placeholder 3" descr="eye-of-the-travele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78" y="0"/>
            <a:ext cx="9161477" cy="5162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Remarkable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8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2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034" y="0"/>
            <a:ext cx="67423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0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9050"/>
            <a:ext cx="9144001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Does it “feel” like a viable business?</a:t>
            </a:r>
          </a:p>
          <a:p>
            <a:pPr lvl="1"/>
            <a:r>
              <a:rPr lang="en-US" dirty="0"/>
              <a:t>Do you feel like investing / buying / joining?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(pick any two)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There There?</a:t>
            </a:r>
          </a:p>
        </p:txBody>
      </p:sp>
    </p:spTree>
    <p:extLst>
      <p:ext uri="{BB962C8B-B14F-4D97-AF65-F5344CB8AC3E}">
        <p14:creationId xmlns:p14="http://schemas.microsoft.com/office/powerpoint/2010/main" val="92223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-1"/>
            <a:ext cx="8763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5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1"/>
            <a:ext cx="9220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0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r>
              <a:rPr lang="en-US" dirty="0" smtClean="0"/>
              <a:t>And finally, remember…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/>
              </a:rPr>
              <a:t>Copyright © </a:t>
            </a:r>
            <a:r>
              <a:rPr lang="en-US" smtClean="0">
                <a:solidFill>
                  <a:prstClr val="white"/>
                </a:solidFill>
                <a:latin typeface="Franklin Gothic Book"/>
              </a:rPr>
              <a:t>2013 Michael "Luni" Libes</a:t>
            </a: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72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5973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02" y="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Own the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7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37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Excited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8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792"/>
            <a:ext cx="9144000" cy="535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8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368" y="-1"/>
            <a:ext cx="9163368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6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33"/>
            <a:ext cx="9144000" cy="5038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4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"/>
            <a:ext cx="9144000" cy="5000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1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rketing 200x3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3067050"/>
            <a:ext cx="762000" cy="1143000"/>
          </a:xfrm>
          <a:prstGeom prst="rect">
            <a:avLst/>
          </a:prstGeom>
        </p:spPr>
      </p:pic>
      <p:pic>
        <p:nvPicPr>
          <p:cNvPr id="14" name="Picture 13" descr="Pitching 200x3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23950"/>
            <a:ext cx="2286000" cy="3429000"/>
          </a:xfrm>
          <a:prstGeom prst="rect">
            <a:avLst/>
          </a:prstGeom>
        </p:spPr>
      </p:pic>
      <p:pic>
        <p:nvPicPr>
          <p:cNvPr id="13" name="Picture 12" descr="Financal Plan 200x3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00" y="3067050"/>
            <a:ext cx="762000" cy="1143000"/>
          </a:xfrm>
          <a:prstGeom prst="rect">
            <a:avLst/>
          </a:prstGeom>
        </p:spPr>
      </p:pic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4" name="Picture 3" descr="The Next Step (text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14350"/>
            <a:ext cx="5056632" cy="17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770340"/>
            <a:ext cx="2683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latin typeface="CartoGothic Std Bold"/>
                <a:cs typeface="CartoGothic Std Bold"/>
              </a:rPr>
              <a:t>Pitching</a:t>
            </a:r>
            <a:endParaRPr lang="en-US" sz="5400" dirty="0">
              <a:solidFill>
                <a:schemeClr val="accent4"/>
              </a:solidFill>
              <a:latin typeface="CartoGothic Std Bold"/>
              <a:cs typeface="CartoGothic Std Bold"/>
            </a:endParaRPr>
          </a:p>
        </p:txBody>
      </p:sp>
      <p:pic>
        <p:nvPicPr>
          <p:cNvPr id="8" name="Picture 7" descr="Funding 200x30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067050"/>
            <a:ext cx="762000" cy="1143000"/>
          </a:xfrm>
          <a:prstGeom prst="rect">
            <a:avLst/>
          </a:prstGeom>
        </p:spPr>
      </p:pic>
      <p:pic>
        <p:nvPicPr>
          <p:cNvPr id="9" name="Picture 8" descr="Equity 200x3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3067050"/>
            <a:ext cx="762000" cy="1143000"/>
          </a:xfrm>
          <a:prstGeom prst="rect">
            <a:avLst/>
          </a:prstGeom>
        </p:spPr>
      </p:pic>
      <p:pic>
        <p:nvPicPr>
          <p:cNvPr id="12" name="Picture 11" descr="Guide 200x3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067050"/>
            <a:ext cx="76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2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stop and think?</a:t>
            </a:r>
          </a:p>
          <a:p>
            <a:pPr lvl="1"/>
            <a:r>
              <a:rPr lang="en-US" dirty="0"/>
              <a:t>Did the opening leave you wondering?</a:t>
            </a:r>
          </a:p>
          <a:p>
            <a:pPr lvl="1"/>
            <a:r>
              <a:rPr lang="en-US" dirty="0"/>
              <a:t>Did the pitch take you on a journey?</a:t>
            </a:r>
          </a:p>
          <a:p>
            <a:pPr lvl="1"/>
            <a:r>
              <a:rPr lang="en-US" dirty="0"/>
              <a:t>Audience thinking = A poor </a:t>
            </a:r>
            <a:r>
              <a:rPr lang="en-US" dirty="0" smtClean="0"/>
              <a:t>pitch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think?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5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3" name="Picture 2" descr="fledge (black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8" y="128815"/>
            <a:ext cx="7328805" cy="48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0151"/>
            <a:ext cx="5029200" cy="3394472"/>
          </a:xfrm>
        </p:spPr>
        <p:txBody>
          <a:bodyPr/>
          <a:lstStyle/>
          <a:p>
            <a:r>
              <a:rPr lang="en-US" dirty="0"/>
              <a:t>All topic covered?</a:t>
            </a:r>
          </a:p>
          <a:p>
            <a:pPr lvl="1"/>
            <a:r>
              <a:rPr lang="en-US" sz="2400" dirty="0"/>
              <a:t>Path to revenues?</a:t>
            </a:r>
          </a:p>
          <a:p>
            <a:pPr lvl="1"/>
            <a:r>
              <a:rPr lang="en-US" sz="2400" dirty="0"/>
              <a:t>Opportunity understood?</a:t>
            </a:r>
          </a:p>
          <a:p>
            <a:pPr lvl="1"/>
            <a:r>
              <a:rPr lang="en-US" sz="2400" dirty="0"/>
              <a:t>Competition analyzed?</a:t>
            </a:r>
          </a:p>
          <a:p>
            <a:pPr lvl="1"/>
            <a:r>
              <a:rPr lang="en-US" sz="2400" dirty="0"/>
              <a:t>An “Ask?”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en-US" smtClean="0"/>
              <a:t>2013 Michael "Luni" Libes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you have any questions?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436239"/>
              </p:ext>
            </p:extLst>
          </p:nvPr>
        </p:nvGraphicFramePr>
        <p:xfrm>
          <a:off x="5562600" y="1231538"/>
          <a:ext cx="2286000" cy="3397612"/>
        </p:xfrm>
        <a:graphic>
          <a:graphicData uri="http://schemas.openxmlformats.org/drawingml/2006/table">
            <a:tbl>
              <a:tblPr/>
              <a:tblGrid>
                <a:gridCol w="2286000"/>
              </a:tblGrid>
              <a:tr h="2811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  <a:tabLst>
                          <a:tab pos="733425" algn="l"/>
                        </a:tabLst>
                      </a:pPr>
                      <a:r>
                        <a:rPr lang="en-US" sz="15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Investor Pitch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744" marR="55744" marT="6786" marB="6786" anchor="ctr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116470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Title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Problem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Solution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Customers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&amp;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Market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Opportunity size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Competition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Uniqueness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Team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Financial Overview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Amount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planned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use of funding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Q&amp;A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Next steps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Thank you</a:t>
                      </a:r>
                    </a:p>
                    <a:p>
                      <a:pPr marL="342900" marR="0" lvl="0" indent="-34290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733425" algn="l"/>
                        </a:tabLs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[Appendix]</a:t>
                      </a:r>
                    </a:p>
                  </a:txBody>
                  <a:tcPr marL="55744" marR="55744" marT="6786" marB="6786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66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@Fledge Theme">
  <a:themeElements>
    <a:clrScheme name="Fledge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DF7000"/>
      </a:accent1>
      <a:accent2>
        <a:srgbClr val="007599"/>
      </a:accent2>
      <a:accent3>
        <a:srgbClr val="508500"/>
      </a:accent3>
      <a:accent4>
        <a:srgbClr val="F49014"/>
      </a:accent4>
      <a:accent5>
        <a:srgbClr val="00495E"/>
      </a:accent5>
      <a:accent6>
        <a:srgbClr val="4D4D4D"/>
      </a:accent6>
      <a:hlink>
        <a:srgbClr val="007599"/>
      </a:hlink>
      <a:folHlink>
        <a:srgbClr val="00495E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Custom 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15368</TotalTime>
  <Words>1276</Words>
  <Application>Microsoft Macintosh PowerPoint</Application>
  <PresentationFormat>On-screen Show (16:9)</PresentationFormat>
  <Paragraphs>433</Paragraphs>
  <Slides>80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@Fledge Theme</vt:lpstr>
      <vt:lpstr>Urban</vt:lpstr>
      <vt:lpstr>PowerPoint Presentation</vt:lpstr>
      <vt:lpstr>PowerPoint Presentation</vt:lpstr>
      <vt:lpstr>Keep in mind…</vt:lpstr>
      <vt:lpstr>Know the Audience</vt:lpstr>
      <vt:lpstr>Put yourself in their shoes…</vt:lpstr>
      <vt:lpstr>Imagine a Pitch…</vt:lpstr>
      <vt:lpstr>Is There a There There?</vt:lpstr>
      <vt:lpstr>Did you think?</vt:lpstr>
      <vt:lpstr>Do you have any questions?</vt:lpstr>
      <vt:lpstr>Bears or Goldilocks?</vt:lpstr>
      <vt:lpstr>Who read the slides?</vt:lpstr>
      <vt:lpstr>Q&amp;A?</vt:lpstr>
      <vt:lpstr>Did the end end?</vt:lpstr>
      <vt:lpstr>An example pitch…</vt:lpstr>
      <vt:lpstr>Concrete Battery</vt:lpstr>
      <vt:lpstr>Problem</vt:lpstr>
      <vt:lpstr>PowerPoint Presentation</vt:lpstr>
      <vt:lpstr>Solution</vt:lpstr>
      <vt:lpstr>Opportunity Size</vt:lpstr>
      <vt:lpstr>Go-to-Market</vt:lpstr>
      <vt:lpstr>Revenue Projections</vt:lpstr>
      <vt:lpstr>Competition</vt:lpstr>
      <vt:lpstr>Competitive Advantage</vt:lpstr>
      <vt:lpstr>The Team</vt:lpstr>
      <vt:lpstr>Funding</vt:lpstr>
      <vt:lpstr>Concrete Battery</vt:lpstr>
      <vt:lpstr>Let’s make this better…</vt:lpstr>
      <vt:lpstr>Concrete Battery</vt:lpstr>
      <vt:lpstr>Jill’s Problem</vt:lpstr>
      <vt:lpstr>Our Solution</vt:lpstr>
      <vt:lpstr>Go-to-Market</vt:lpstr>
      <vt:lpstr>Revenue Projections</vt:lpstr>
      <vt:lpstr>Competition</vt:lpstr>
      <vt:lpstr>Competitive Advantage</vt:lpstr>
      <vt:lpstr>The Team</vt:lpstr>
      <vt:lpstr>Funding</vt:lpstr>
      <vt:lpstr>Concrete Battery</vt:lpstr>
      <vt:lpstr>Keep iterating…</vt:lpstr>
      <vt:lpstr>Concrete Battery</vt:lpstr>
      <vt:lpstr>Chuck’s Problem</vt:lpstr>
      <vt:lpstr>PowerPoint Presentation</vt:lpstr>
      <vt:lpstr>Our Solution</vt:lpstr>
      <vt:lpstr>Go-to-Market</vt:lpstr>
      <vt:lpstr>Revenue Projections</vt:lpstr>
      <vt:lpstr>Competition</vt:lpstr>
      <vt:lpstr>Competitive Advantage</vt:lpstr>
      <vt:lpstr>The Team</vt:lpstr>
      <vt:lpstr>Funding</vt:lpstr>
      <vt:lpstr>Concrete Battery</vt:lpstr>
      <vt:lpstr>Good, but still not great…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yourself How would Pixar tell your story?</vt:lpstr>
      <vt:lpstr>PowerPoint Presentation</vt:lpstr>
      <vt:lpstr>PowerPoint Presentation</vt:lpstr>
      <vt:lpstr>PowerPoint Presentation</vt:lpstr>
      <vt:lpstr>Be Remarkable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finally, remember…</vt:lpstr>
      <vt:lpstr>Own the Room</vt:lpstr>
      <vt:lpstr>Be Excited</vt:lpstr>
      <vt:lpstr>Entertain</vt:lpstr>
      <vt:lpstr>Practice…</vt:lpstr>
      <vt:lpstr>Practice…</vt:lpstr>
      <vt:lpstr>Practice!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Stratosphere</dc:title>
  <dc:creator>Luni</dc:creator>
  <cp:lastModifiedBy>Luni Libes</cp:lastModifiedBy>
  <cp:revision>341</cp:revision>
  <dcterms:created xsi:type="dcterms:W3CDTF">2006-08-16T00:00:00Z</dcterms:created>
  <dcterms:modified xsi:type="dcterms:W3CDTF">2018-05-25T20:31:49Z</dcterms:modified>
</cp:coreProperties>
</file>