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41"/>
  </p:notesMasterIdLst>
  <p:handoutMasterIdLst>
    <p:handoutMasterId r:id="rId42"/>
  </p:handoutMasterIdLst>
  <p:sldIdLst>
    <p:sldId id="685" r:id="rId2"/>
    <p:sldId id="673" r:id="rId3"/>
    <p:sldId id="635" r:id="rId4"/>
    <p:sldId id="636" r:id="rId5"/>
    <p:sldId id="639" r:id="rId6"/>
    <p:sldId id="640" r:id="rId7"/>
    <p:sldId id="641" r:id="rId8"/>
    <p:sldId id="642" r:id="rId9"/>
    <p:sldId id="643" r:id="rId10"/>
    <p:sldId id="644" r:id="rId11"/>
    <p:sldId id="645" r:id="rId12"/>
    <p:sldId id="646" r:id="rId13"/>
    <p:sldId id="647" r:id="rId14"/>
    <p:sldId id="648" r:id="rId15"/>
    <p:sldId id="649" r:id="rId16"/>
    <p:sldId id="650" r:id="rId17"/>
    <p:sldId id="651" r:id="rId18"/>
    <p:sldId id="652" r:id="rId19"/>
    <p:sldId id="653" r:id="rId20"/>
    <p:sldId id="654" r:id="rId21"/>
    <p:sldId id="655" r:id="rId22"/>
    <p:sldId id="656" r:id="rId23"/>
    <p:sldId id="657" r:id="rId24"/>
    <p:sldId id="658" r:id="rId25"/>
    <p:sldId id="659" r:id="rId26"/>
    <p:sldId id="660" r:id="rId27"/>
    <p:sldId id="661" r:id="rId28"/>
    <p:sldId id="662" r:id="rId29"/>
    <p:sldId id="663" r:id="rId30"/>
    <p:sldId id="664" r:id="rId31"/>
    <p:sldId id="665" r:id="rId32"/>
    <p:sldId id="666" r:id="rId33"/>
    <p:sldId id="667" r:id="rId34"/>
    <p:sldId id="668" r:id="rId35"/>
    <p:sldId id="669" r:id="rId36"/>
    <p:sldId id="670" r:id="rId37"/>
    <p:sldId id="671" r:id="rId38"/>
    <p:sldId id="672" r:id="rId39"/>
    <p:sldId id="686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818"/>
    <a:srgbClr val="FFFFFF"/>
    <a:srgbClr val="629300"/>
    <a:srgbClr val="000000"/>
    <a:srgbClr val="B46B00"/>
    <a:srgbClr val="FF9900"/>
    <a:srgbClr val="4B7000"/>
    <a:srgbClr val="003399"/>
    <a:srgbClr val="7F7F7F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584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"/>
    </p:cViewPr>
  </p:sorterViewPr>
  <p:notesViewPr>
    <p:cSldViewPr>
      <p:cViewPr varScale="1">
        <p:scale>
          <a:sx n="76" d="100"/>
          <a:sy n="76" d="100"/>
        </p:scale>
        <p:origin x="-263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5FF67-EFD7-41EC-B07A-ACD6E0578CC4}" type="datetimeFigureOut">
              <a:rPr lang="en-US" smtClean="0"/>
              <a:pPr/>
              <a:t>5/23/18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F87F8-2CEC-4608-ACAE-480C614C46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17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B69DA-8B0B-40B8-8C8A-FA111287B86A}" type="datetimeFigureOut">
              <a:rPr lang="en-US" smtClean="0"/>
              <a:pPr/>
              <a:t>5/23/18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99F50-65EC-4D8E-AFBD-66DA61CDB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1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second half of The Next Step, Book #1 uses The Business Model Canvas to help you find your Plan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9F50-65EC-4D8E-AFBD-66DA61CDBDC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11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Business Model Canvas is described in this book, Business Model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9F50-65EC-4D8E-AFBD-66DA61CDBDC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92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Canvas</a:t>
            </a:r>
            <a:r>
              <a:rPr lang="en-US" baseline="0" dirty="0" smtClean="0"/>
              <a:t> was designed to help document business models.  It’s not a complete business plan.  The book talks a bit about iteration, but doesn’t really tell you what to do with your Canvas once it’s done.  This lesson will show you a highly useful process for that tool.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99F50-65EC-4D8E-AFBD-66DA61CDBDC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52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28701"/>
            <a:ext cx="9144000" cy="1671638"/>
          </a:xfrm>
          <a:solidFill>
            <a:schemeClr val="tx1"/>
          </a:solidFill>
        </p:spPr>
        <p:txBody>
          <a:bodyPr anchor="b" anchorCtr="0"/>
          <a:lstStyle>
            <a:lvl1pPr algn="ctr"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86050"/>
            <a:ext cx="9144000" cy="2457450"/>
          </a:xfr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9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8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most Blank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1_Blank (Black)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3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Font typeface="Wingdings" pitchFamily="2" charset="2"/>
              <a:buChar char="§"/>
              <a:defRPr/>
            </a:lvl3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</a:t>
            </a:r>
            <a:r>
              <a:rPr lang="en-US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1_Title and </a:t>
            </a:r>
            <a:r>
              <a:rPr lang="en-US" sz="2600" b="0" i="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Content</a:t>
            </a:r>
            <a:r>
              <a:rPr lang="en-US" dirty="0" err="1" smtClean="0"/>
              <a:t>ond</a:t>
            </a:r>
            <a:r>
              <a:rPr lang="en-US" dirty="0" smtClean="0"/>
              <a:t>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0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4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7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133351"/>
            <a:ext cx="8229599" cy="795338"/>
          </a:xfrm>
        </p:spPr>
        <p:txBody>
          <a:bodyPr anchor="b"/>
          <a:lstStyle>
            <a:lvl1pPr algn="l">
              <a:defRPr lang="en-US" sz="4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2"/>
            <a:ext cx="5111750" cy="33944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200152"/>
            <a:ext cx="3008313" cy="3394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2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9552"/>
            <a:ext cx="8229599" cy="790575"/>
          </a:xfrm>
        </p:spPr>
        <p:txBody>
          <a:bodyPr anchor="b"/>
          <a:lstStyle>
            <a:lvl1pPr algn="l">
              <a:defRPr lang="en-US" sz="4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2"/>
            <a:ext cx="5111750" cy="3394473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  <a:lvl2pPr>
              <a:defRPr sz="2800">
                <a:solidFill>
                  <a:srgbClr val="FFFFFF"/>
                </a:solidFill>
              </a:defRPr>
            </a:lvl2pPr>
            <a:lvl3pPr>
              <a:defRPr sz="24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200152"/>
            <a:ext cx="3008313" cy="3394473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8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6863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4767264"/>
            <a:ext cx="1295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4767264"/>
            <a:ext cx="3429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he Next Step (text)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808" r:id="rId3"/>
    <p:sldLayoutId id="2147483792" r:id="rId4"/>
    <p:sldLayoutId id="2147483809" r:id="rId5"/>
    <p:sldLayoutId id="2147483810" r:id="rId6"/>
    <p:sldLayoutId id="2147483793" r:id="rId7"/>
    <p:sldLayoutId id="2147483812" r:id="rId8"/>
    <p:sldLayoutId id="2147483813" r:id="rId9"/>
    <p:sldLayoutId id="2147483794" r:id="rId10"/>
    <p:sldLayoutId id="2147483811" r:id="rId11"/>
    <p:sldLayoutId id="2147483795" r:id="rId12"/>
    <p:sldLayoutId id="2147483814" r:id="rId13"/>
    <p:sldLayoutId id="2147483818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700"/>
        </a:spcAft>
        <a:buClr>
          <a:schemeClr val="accent4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700"/>
        </a:spcAft>
        <a:buClr>
          <a:schemeClr val="accent2"/>
        </a:buClr>
        <a:buSzPct val="80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700"/>
        </a:spcAft>
        <a:buClr>
          <a:schemeClr val="accent3"/>
        </a:buClr>
        <a:buSzPct val="8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700"/>
        </a:spcAft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700"/>
        </a:spcAft>
        <a:buClr>
          <a:schemeClr val="accent6"/>
        </a:buClr>
        <a:buSzPct val="80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5.png"/><Relationship Id="rId3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png"/><Relationship Id="rId3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png"/><Relationship Id="rId3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png"/><Relationship Id="rId3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png"/><Relationship Id="rId3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png"/><Relationship Id="rId3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png"/><Relationship Id="rId3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3" name="Picture 2" descr="fledge (black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98" y="128815"/>
            <a:ext cx="7328805" cy="48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6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69" b="16111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303414"/>
            <a:ext cx="9144000" cy="85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279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93" b="16389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738" y="4833688"/>
            <a:ext cx="9144000" cy="35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44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56" b="15741"/>
          <a:stretch/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777643"/>
            <a:ext cx="9144000" cy="36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660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23" b="17442"/>
          <a:stretch/>
        </p:blipFill>
        <p:spPr bwMode="auto">
          <a:xfrm>
            <a:off x="0" y="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766883"/>
            <a:ext cx="9144000" cy="75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221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6" b="1621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928290"/>
            <a:ext cx="9144000" cy="43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586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16" b="1525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713080"/>
            <a:ext cx="9144000" cy="43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580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133" y="89856"/>
            <a:ext cx="6869735" cy="453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370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2" descr="http://www.businessmodelgeneration.com/images/book_he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61950"/>
            <a:ext cx="1275522" cy="10668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-1"/>
            <a:ext cx="7315200" cy="516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495800" y="1986592"/>
            <a:ext cx="3581400" cy="3175958"/>
            <a:chOff x="3581400" y="2514600"/>
            <a:chExt cx="4038600" cy="3581400"/>
          </a:xfrm>
        </p:grpSpPr>
        <p:sp>
          <p:nvSpPr>
            <p:cNvPr id="9" name="Freeform 8"/>
            <p:cNvSpPr/>
            <p:nvPr/>
          </p:nvSpPr>
          <p:spPr>
            <a:xfrm>
              <a:off x="4732774" y="3386295"/>
              <a:ext cx="2887226" cy="1414305"/>
            </a:xfrm>
            <a:custGeom>
              <a:avLst/>
              <a:gdLst>
                <a:gd name="connsiteX0" fmla="*/ 0 w 3165230"/>
                <a:gd name="connsiteY0" fmla="*/ 0 h 2639367"/>
                <a:gd name="connsiteX1" fmla="*/ 793819 w 3165230"/>
                <a:gd name="connsiteY1" fmla="*/ 2260879 h 2639367"/>
                <a:gd name="connsiteX2" fmla="*/ 2542233 w 3165230"/>
                <a:gd name="connsiteY2" fmla="*/ 2270927 h 2639367"/>
                <a:gd name="connsiteX3" fmla="*/ 3165230 w 3165230"/>
                <a:gd name="connsiteY3" fmla="*/ 592852 h 263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5230" h="2639367">
                  <a:moveTo>
                    <a:pt x="0" y="0"/>
                  </a:moveTo>
                  <a:cubicBezTo>
                    <a:pt x="185057" y="941195"/>
                    <a:pt x="370114" y="1882391"/>
                    <a:pt x="793819" y="2260879"/>
                  </a:cubicBezTo>
                  <a:cubicBezTo>
                    <a:pt x="1217525" y="2639367"/>
                    <a:pt x="2146998" y="2548932"/>
                    <a:pt x="2542233" y="2270927"/>
                  </a:cubicBezTo>
                  <a:cubicBezTo>
                    <a:pt x="2937468" y="1992922"/>
                    <a:pt x="3051349" y="1292887"/>
                    <a:pt x="3165230" y="592852"/>
                  </a:cubicBezTo>
                </a:path>
              </a:pathLst>
            </a:custGeom>
            <a:ln w="3810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724400" y="3352800"/>
              <a:ext cx="2887226" cy="2743200"/>
            </a:xfrm>
            <a:custGeom>
              <a:avLst/>
              <a:gdLst>
                <a:gd name="connsiteX0" fmla="*/ 0 w 3165230"/>
                <a:gd name="connsiteY0" fmla="*/ 0 h 2639367"/>
                <a:gd name="connsiteX1" fmla="*/ 793819 w 3165230"/>
                <a:gd name="connsiteY1" fmla="*/ 2260879 h 2639367"/>
                <a:gd name="connsiteX2" fmla="*/ 2542233 w 3165230"/>
                <a:gd name="connsiteY2" fmla="*/ 2270927 h 2639367"/>
                <a:gd name="connsiteX3" fmla="*/ 3165230 w 3165230"/>
                <a:gd name="connsiteY3" fmla="*/ 592852 h 263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5230" h="2639367">
                  <a:moveTo>
                    <a:pt x="0" y="0"/>
                  </a:moveTo>
                  <a:cubicBezTo>
                    <a:pt x="185057" y="941195"/>
                    <a:pt x="370114" y="1882391"/>
                    <a:pt x="793819" y="2260879"/>
                  </a:cubicBezTo>
                  <a:cubicBezTo>
                    <a:pt x="1217525" y="2639367"/>
                    <a:pt x="2146998" y="2548932"/>
                    <a:pt x="2542233" y="2270927"/>
                  </a:cubicBezTo>
                  <a:cubicBezTo>
                    <a:pt x="2937468" y="1992922"/>
                    <a:pt x="3051349" y="1292887"/>
                    <a:pt x="3165230" y="592852"/>
                  </a:cubicBezTo>
                </a:path>
              </a:pathLst>
            </a:custGeom>
            <a:ln w="3810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581400" y="3505200"/>
              <a:ext cx="914400" cy="990600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733800" y="2514600"/>
              <a:ext cx="685800" cy="228600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771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4098" y="8489"/>
            <a:ext cx="727704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businessmodelgeneration.com/images/book_her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61950"/>
            <a:ext cx="1275522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825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2" descr="http://www.businessmodelgeneration.com/images/book_he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61950"/>
            <a:ext cx="1275522" cy="10668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8356" y="0"/>
            <a:ext cx="7265644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417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4" name="Picture 3" descr="The Next Step (text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621030"/>
            <a:ext cx="5056632" cy="1798320"/>
          </a:xfrm>
          <a:prstGeom prst="rect">
            <a:avLst/>
          </a:prstGeom>
        </p:spPr>
      </p:pic>
      <p:pic>
        <p:nvPicPr>
          <p:cNvPr id="11" name="Picture 10" descr="Equity 200x3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2495550"/>
            <a:ext cx="1219200" cy="1828800"/>
          </a:xfrm>
          <a:prstGeom prst="rect">
            <a:avLst/>
          </a:prstGeom>
        </p:spPr>
      </p:pic>
      <p:pic>
        <p:nvPicPr>
          <p:cNvPr id="12" name="Picture 11" descr="Funding 200x30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2495550"/>
            <a:ext cx="1219200" cy="1828800"/>
          </a:xfrm>
          <a:prstGeom prst="rect">
            <a:avLst/>
          </a:prstGeom>
        </p:spPr>
      </p:pic>
      <p:pic>
        <p:nvPicPr>
          <p:cNvPr id="13" name="Picture 12" descr="Pitching 200x30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495550"/>
            <a:ext cx="1219200" cy="1828800"/>
          </a:xfrm>
          <a:prstGeom prst="rect">
            <a:avLst/>
          </a:prstGeom>
        </p:spPr>
      </p:pic>
      <p:pic>
        <p:nvPicPr>
          <p:cNvPr id="14" name="Picture 13" descr="Marketing 200x30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2495550"/>
            <a:ext cx="1219200" cy="1828800"/>
          </a:xfrm>
          <a:prstGeom prst="rect">
            <a:avLst/>
          </a:prstGeom>
        </p:spPr>
      </p:pic>
      <p:pic>
        <p:nvPicPr>
          <p:cNvPr id="17" name="Picture 16" descr="Guide 200x300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495550"/>
            <a:ext cx="1219200" cy="1828800"/>
          </a:xfrm>
          <a:prstGeom prst="rect">
            <a:avLst/>
          </a:prstGeom>
        </p:spPr>
      </p:pic>
      <p:pic>
        <p:nvPicPr>
          <p:cNvPr id="19" name="Picture 18" descr="Financal Plan 200x300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2495550"/>
            <a:ext cx="1219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0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2" descr="http://www.businessmodelgeneration.com/images/book_he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61950"/>
            <a:ext cx="1275522" cy="10668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2405" y="0"/>
            <a:ext cx="727159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973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2" descr="http://www.businessmodelgeneration.com/images/book_he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61950"/>
            <a:ext cx="1275522" cy="10668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742" y="0"/>
            <a:ext cx="729625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484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2" descr="http://www.businessmodelgeneration.com/images/book_he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61950"/>
            <a:ext cx="1275522" cy="10668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4256" y="3168"/>
            <a:ext cx="7279744" cy="514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461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2" descr="http://www.businessmodelgeneration.com/images/book_he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61950"/>
            <a:ext cx="1275522" cy="10668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8357" y="0"/>
            <a:ext cx="726564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191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2" descr="http://www.businessmodelgeneration.com/images/book_he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61950"/>
            <a:ext cx="1275522" cy="10668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82" r="11866"/>
          <a:stretch/>
        </p:blipFill>
        <p:spPr bwMode="auto">
          <a:xfrm>
            <a:off x="1923430" y="0"/>
            <a:ext cx="72503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7810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2" descr="http://www.businessmodelgeneration.com/images/book_he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61950"/>
            <a:ext cx="1275522" cy="10668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6917555" cy="517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850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2" descr="http://www.businessmodelgeneration.com/images/book_he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61950"/>
            <a:ext cx="1275522" cy="10668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5318" y="-15511"/>
            <a:ext cx="6878681" cy="515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109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2" descr="http://www.businessmodelgeneration.com/images/book_he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61950"/>
            <a:ext cx="1275522" cy="10668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8880" y="2872853"/>
            <a:ext cx="7628362" cy="227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1672" y="0"/>
            <a:ext cx="6925570" cy="290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209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DED1"/>
                </a:solidFill>
                <a:latin typeface="Franklin Gothic Book"/>
              </a:rPr>
              <a:t>Copyright © 2013 Michael "Luni" Libes</a:t>
            </a:r>
            <a:endParaRPr lang="en-US" dirty="0">
              <a:solidFill>
                <a:srgbClr val="E3DED1"/>
              </a:solidFill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/>
                </a:solidFill>
                <a:latin typeface="Franklin Gothic Book"/>
              </a:rPr>
              <a:pPr/>
              <a:t>28</a:t>
            </a:fld>
            <a:endParaRPr lang="en-US" dirty="0">
              <a:solidFill>
                <a:srgbClr val="E3DED1"/>
              </a:solidFill>
              <a:latin typeface="Franklin Gothic Book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19200" y="1123950"/>
            <a:ext cx="6705600" cy="3482106"/>
            <a:chOff x="457200" y="1676400"/>
            <a:chExt cx="8229600" cy="4273493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4572000" y="3810000"/>
              <a:ext cx="0" cy="2133600"/>
            </a:xfrm>
            <a:prstGeom prst="line">
              <a:avLst/>
            </a:prstGeom>
            <a:ln w="3810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57200" y="3810000"/>
              <a:ext cx="8229600" cy="27432"/>
            </a:xfrm>
            <a:prstGeom prst="line">
              <a:avLst/>
            </a:prstGeom>
            <a:ln w="3810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625977" y="4038600"/>
              <a:ext cx="2647798" cy="1911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FF"/>
                  </a:solidFill>
                </a:rPr>
                <a:t>Gain?</a:t>
              </a:r>
            </a:p>
            <a:p>
              <a:pPr algn="ctr"/>
              <a:r>
                <a:rPr lang="en-US" dirty="0" smtClean="0">
                  <a:solidFill>
                    <a:srgbClr val="FF9900"/>
                  </a:solidFill>
                </a:rPr>
                <a:t>wants/needs</a:t>
              </a:r>
            </a:p>
            <a:p>
              <a:pPr algn="ctr"/>
              <a:r>
                <a:rPr lang="en-US" dirty="0" smtClean="0">
                  <a:solidFill>
                    <a:srgbClr val="FF9900"/>
                  </a:solidFill>
                </a:rPr>
                <a:t>efficiency benefits</a:t>
              </a:r>
            </a:p>
            <a:p>
              <a:pPr algn="ctr"/>
              <a:r>
                <a:rPr lang="en-US" dirty="0" smtClean="0">
                  <a:solidFill>
                    <a:srgbClr val="FF9900"/>
                  </a:solidFill>
                </a:rPr>
                <a:t>social benefits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19538" y="4038600"/>
              <a:ext cx="1764813" cy="1911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Pain?</a:t>
              </a:r>
            </a:p>
            <a:p>
              <a:pPr algn="ctr"/>
              <a:r>
                <a:rPr lang="en-US" dirty="0" smtClean="0">
                  <a:solidFill>
                    <a:srgbClr val="FF9900"/>
                  </a:solidFill>
                </a:rPr>
                <a:t>fears</a:t>
              </a:r>
            </a:p>
            <a:p>
              <a:pPr algn="ctr"/>
              <a:r>
                <a:rPr lang="en-US" dirty="0" smtClean="0">
                  <a:solidFill>
                    <a:srgbClr val="FF9900"/>
                  </a:solidFill>
                </a:rPr>
                <a:t>frustrations</a:t>
              </a:r>
            </a:p>
            <a:p>
              <a:pPr algn="ctr"/>
              <a:r>
                <a:rPr lang="en-US" dirty="0" smtClean="0">
                  <a:solidFill>
                    <a:srgbClr val="FF9900"/>
                  </a:solidFill>
                </a:rPr>
                <a:t>obstacles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995309" y="1676400"/>
              <a:ext cx="3176891" cy="2818160"/>
              <a:chOff x="3505200" y="2514600"/>
              <a:chExt cx="2491091" cy="22098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3505200" y="2514600"/>
                <a:ext cx="2209800" cy="2209800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Block Arc 30"/>
              <p:cNvSpPr/>
              <p:nvPr/>
            </p:nvSpPr>
            <p:spPr>
              <a:xfrm rot="12800701">
                <a:off x="4990845" y="3983192"/>
                <a:ext cx="838200" cy="390587"/>
              </a:xfrm>
              <a:prstGeom prst="blockArc">
                <a:avLst>
                  <a:gd name="adj1" fmla="val 14049588"/>
                  <a:gd name="adj2" fmla="val 0"/>
                  <a:gd name="adj3" fmla="val 25000"/>
                </a:avLst>
              </a:prstGeom>
              <a:solidFill>
                <a:schemeClr val="accent2"/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Block Arc 31"/>
              <p:cNvSpPr/>
              <p:nvPr/>
            </p:nvSpPr>
            <p:spPr>
              <a:xfrm rot="11497450">
                <a:off x="5355582" y="3580625"/>
                <a:ext cx="640709" cy="298560"/>
              </a:xfrm>
              <a:prstGeom prst="blockArc">
                <a:avLst>
                  <a:gd name="adj1" fmla="val 5972254"/>
                  <a:gd name="adj2" fmla="val 14977822"/>
                  <a:gd name="adj3" fmla="val 8381"/>
                </a:avLst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029200" y="3124200"/>
                <a:ext cx="228600" cy="228600"/>
              </a:xfrm>
              <a:prstGeom prst="ellipse">
                <a:avLst/>
              </a:prstGeom>
              <a:solidFill>
                <a:schemeClr val="accent2"/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Block Arc 33"/>
              <p:cNvSpPr/>
              <p:nvPr/>
            </p:nvSpPr>
            <p:spPr>
              <a:xfrm>
                <a:off x="3955672" y="3347476"/>
                <a:ext cx="540128" cy="538724"/>
              </a:xfrm>
              <a:prstGeom prst="blockArc">
                <a:avLst>
                  <a:gd name="adj1" fmla="val 5972254"/>
                  <a:gd name="adj2" fmla="val 16768439"/>
                  <a:gd name="adj3" fmla="val 10445"/>
                </a:avLst>
              </a:prstGeom>
              <a:solidFill>
                <a:srgbClr val="3366CC"/>
              </a:solidFill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35" name="Picture 2" descr="http://www.businessmodelgeneration.com/images/book_he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209550"/>
            <a:ext cx="136663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207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Customer</a:t>
            </a:r>
            <a:r>
              <a:rPr lang="en-US" sz="2800" dirty="0" smtClean="0"/>
              <a:t> (Empathy Map)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3DED1"/>
                </a:solidFill>
                <a:latin typeface="Franklin Gothic Book"/>
              </a:rPr>
              <a:t>Copyright © 2013 Michael "Luni" Libes</a:t>
            </a:r>
            <a:endParaRPr lang="en-US" dirty="0">
              <a:solidFill>
                <a:srgbClr val="E3DED1"/>
              </a:solidFill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/>
                </a:solidFill>
                <a:latin typeface="Franklin Gothic Book"/>
              </a:rPr>
              <a:pPr/>
              <a:t>29</a:t>
            </a:fld>
            <a:endParaRPr lang="en-US" dirty="0">
              <a:solidFill>
                <a:srgbClr val="E3DED1"/>
              </a:solidFill>
              <a:latin typeface="Franklin Gothic Book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664723" y="1001881"/>
            <a:ext cx="5814554" cy="3627269"/>
            <a:chOff x="179558" y="816649"/>
            <a:chExt cx="8735842" cy="5449647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685800" y="1246632"/>
              <a:ext cx="8229600" cy="4849368"/>
            </a:xfrm>
            <a:prstGeom prst="line">
              <a:avLst/>
            </a:prstGeom>
            <a:ln w="3810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533400" y="1246632"/>
              <a:ext cx="8229600" cy="4849368"/>
            </a:xfrm>
            <a:prstGeom prst="line">
              <a:avLst/>
            </a:prstGeom>
            <a:ln w="3810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000320" y="816649"/>
              <a:ext cx="3240432" cy="1557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FF"/>
                  </a:solidFill>
                </a:rPr>
                <a:t>Think &amp; Feel?</a:t>
              </a:r>
            </a:p>
            <a:p>
              <a:pPr algn="ctr"/>
              <a:r>
                <a:rPr lang="en-US" dirty="0">
                  <a:solidFill>
                    <a:srgbClr val="F49014"/>
                  </a:solidFill>
                </a:rPr>
                <a:t>p</a:t>
              </a:r>
              <a:r>
                <a:rPr lang="en-US" dirty="0" smtClean="0">
                  <a:solidFill>
                    <a:srgbClr val="F49014"/>
                  </a:solidFill>
                </a:rPr>
                <a:t>reoccupations</a:t>
              </a:r>
            </a:p>
            <a:p>
              <a:pPr algn="ctr"/>
              <a:r>
                <a:rPr lang="en-US" dirty="0">
                  <a:solidFill>
                    <a:srgbClr val="F49014"/>
                  </a:solidFill>
                </a:rPr>
                <a:t>w</a:t>
              </a:r>
              <a:r>
                <a:rPr lang="en-US" dirty="0" smtClean="0">
                  <a:solidFill>
                    <a:srgbClr val="F49014"/>
                  </a:solidFill>
                </a:rPr>
                <a:t>orries, concerns</a:t>
              </a:r>
              <a:endParaRPr lang="en-US" dirty="0">
                <a:solidFill>
                  <a:srgbClr val="F49014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578303" y="2832459"/>
              <a:ext cx="2028070" cy="1557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FF"/>
                  </a:solidFill>
                </a:rPr>
                <a:t>See?</a:t>
              </a:r>
            </a:p>
            <a:p>
              <a:pPr algn="ctr"/>
              <a:r>
                <a:rPr lang="en-US" dirty="0">
                  <a:solidFill>
                    <a:srgbClr val="F49014"/>
                  </a:solidFill>
                </a:rPr>
                <a:t>e</a:t>
              </a:r>
              <a:r>
                <a:rPr lang="en-US" dirty="0" smtClean="0">
                  <a:solidFill>
                    <a:srgbClr val="F49014"/>
                  </a:solidFill>
                </a:rPr>
                <a:t>nvironment</a:t>
              </a:r>
            </a:p>
            <a:p>
              <a:pPr algn="ctr"/>
              <a:r>
                <a:rPr lang="en-US" dirty="0">
                  <a:solidFill>
                    <a:srgbClr val="F49014"/>
                  </a:solidFill>
                </a:rPr>
                <a:t>m</a:t>
              </a:r>
              <a:r>
                <a:rPr lang="en-US" dirty="0" smtClean="0">
                  <a:solidFill>
                    <a:srgbClr val="F49014"/>
                  </a:solidFill>
                </a:rPr>
                <a:t>arket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9558" y="2693958"/>
              <a:ext cx="2263036" cy="1957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FF"/>
                  </a:solidFill>
                </a:rPr>
                <a:t>Hear?</a:t>
              </a:r>
            </a:p>
            <a:p>
              <a:pPr algn="ctr"/>
              <a:r>
                <a:rPr lang="en-US" dirty="0" smtClean="0">
                  <a:solidFill>
                    <a:schemeClr val="accent4"/>
                  </a:solidFill>
                </a:rPr>
                <a:t>boss / spouse</a:t>
              </a:r>
            </a:p>
            <a:p>
              <a:pPr algn="ctr"/>
              <a:r>
                <a:rPr lang="en-US" dirty="0" smtClean="0">
                  <a:solidFill>
                    <a:schemeClr val="accent4"/>
                  </a:solidFill>
                </a:rPr>
                <a:t>co-workers</a:t>
              </a:r>
              <a:br>
                <a:rPr lang="en-US" dirty="0" smtClean="0">
                  <a:solidFill>
                    <a:schemeClr val="accent4"/>
                  </a:solidFill>
                </a:rPr>
              </a:br>
              <a:r>
                <a:rPr lang="en-US" dirty="0" smtClean="0">
                  <a:solidFill>
                    <a:schemeClr val="accent4"/>
                  </a:solidFill>
                </a:rPr>
                <a:t>influencers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74639" y="4709094"/>
              <a:ext cx="3291792" cy="1557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FF"/>
                  </a:solidFill>
                </a:rPr>
                <a:t>Say &amp; Do?</a:t>
              </a:r>
            </a:p>
            <a:p>
              <a:pPr algn="ctr"/>
              <a:r>
                <a:rPr lang="en-US" dirty="0" smtClean="0">
                  <a:solidFill>
                    <a:srgbClr val="F49014"/>
                  </a:solidFill>
                </a:rPr>
                <a:t>attitude, appearance,</a:t>
              </a:r>
              <a:br>
                <a:rPr lang="en-US" dirty="0" smtClean="0">
                  <a:solidFill>
                    <a:srgbClr val="F49014"/>
                  </a:solidFill>
                </a:rPr>
              </a:br>
              <a:r>
                <a:rPr lang="en-US" dirty="0" smtClean="0">
                  <a:solidFill>
                    <a:srgbClr val="F49014"/>
                  </a:solidFill>
                </a:rPr>
                <a:t>behavior</a:t>
              </a:r>
              <a:endParaRPr lang="en-US" dirty="0">
                <a:solidFill>
                  <a:srgbClr val="F49014"/>
                </a:solidFill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505200" y="2514600"/>
              <a:ext cx="2491091" cy="2209800"/>
              <a:chOff x="3505200" y="2514600"/>
              <a:chExt cx="2491091" cy="22098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3505200" y="2514600"/>
                <a:ext cx="2209800" cy="2209800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Block Arc 40"/>
              <p:cNvSpPr/>
              <p:nvPr/>
            </p:nvSpPr>
            <p:spPr>
              <a:xfrm rot="12800701">
                <a:off x="4990845" y="3983192"/>
                <a:ext cx="838200" cy="390587"/>
              </a:xfrm>
              <a:prstGeom prst="blockArc">
                <a:avLst>
                  <a:gd name="adj1" fmla="val 14049588"/>
                  <a:gd name="adj2" fmla="val 0"/>
                  <a:gd name="adj3" fmla="val 25000"/>
                </a:avLst>
              </a:prstGeom>
              <a:solidFill>
                <a:schemeClr val="accent2"/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Block Arc 41"/>
              <p:cNvSpPr/>
              <p:nvPr/>
            </p:nvSpPr>
            <p:spPr>
              <a:xfrm rot="11497450">
                <a:off x="5355582" y="3580625"/>
                <a:ext cx="640709" cy="298560"/>
              </a:xfrm>
              <a:prstGeom prst="blockArc">
                <a:avLst>
                  <a:gd name="adj1" fmla="val 5972254"/>
                  <a:gd name="adj2" fmla="val 14977822"/>
                  <a:gd name="adj3" fmla="val 8381"/>
                </a:avLst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029200" y="3124200"/>
                <a:ext cx="228600" cy="228600"/>
              </a:xfrm>
              <a:prstGeom prst="ellipse">
                <a:avLst/>
              </a:prstGeom>
              <a:solidFill>
                <a:schemeClr val="accent2"/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Block Arc 43"/>
              <p:cNvSpPr/>
              <p:nvPr/>
            </p:nvSpPr>
            <p:spPr>
              <a:xfrm>
                <a:off x="3955672" y="3347476"/>
                <a:ext cx="540128" cy="538724"/>
              </a:xfrm>
              <a:prstGeom prst="blockArc">
                <a:avLst>
                  <a:gd name="adj1" fmla="val 5972254"/>
                  <a:gd name="adj2" fmla="val 16768439"/>
                  <a:gd name="adj3" fmla="val 10445"/>
                </a:avLst>
              </a:prstGeom>
              <a:solidFill>
                <a:srgbClr val="3366CC"/>
              </a:solidFill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46" name="Picture 2" descr="http://www.businessmodelgeneration.com/images/book_he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209550"/>
            <a:ext cx="136663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82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71450"/>
            <a:ext cx="3810000" cy="22479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rtoGothic Std Bold"/>
                <a:cs typeface="CartoGothic Std Bold"/>
              </a:rPr>
              <a:t>The Next Step</a:t>
            </a:r>
            <a:br>
              <a:rPr lang="en-US" dirty="0" smtClean="0">
                <a:latin typeface="CartoGothic Std Bold"/>
                <a:cs typeface="CartoGothic Std Bold"/>
              </a:rPr>
            </a:b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rtoGothic Std Book"/>
                <a:cs typeface="CartoGothic Std Book"/>
              </a:rPr>
              <a:t>Plan B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rtoGothic Std Book"/>
              <a:cs typeface="CartoGothic Std 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</a:t>
            </a:r>
            <a:r>
              <a:rPr lang="en-US" smtClean="0"/>
              <a:t>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924240"/>
            <a:ext cx="4566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http://</a:t>
            </a:r>
            <a:r>
              <a:rPr lang="en-US" sz="2000" dirty="0" err="1" smtClean="0">
                <a:solidFill>
                  <a:schemeClr val="bg1"/>
                </a:solidFill>
              </a:rPr>
              <a:t>lunarmobiscuit.com</a:t>
            </a:r>
            <a:r>
              <a:rPr lang="en-US" sz="2000" dirty="0" smtClean="0">
                <a:solidFill>
                  <a:schemeClr val="bg1"/>
                </a:solidFill>
              </a:rPr>
              <a:t>/the-next-step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 descr="Guide 200x3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600" y="742950"/>
            <a:ext cx="2235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46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2" descr="http://www.businessmodelgeneration.com/images/book_he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61950"/>
            <a:ext cx="1275522" cy="1066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27" y="0"/>
            <a:ext cx="711607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815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 descr="Business Presentation Pyramid r1 (oblique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366192"/>
            <a:ext cx="4114800" cy="418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7838" cy="5143501"/>
            <a:chOff x="25068" y="152400"/>
            <a:chExt cx="9147838" cy="5143501"/>
          </a:xfrm>
        </p:grpSpPr>
        <p:grpSp>
          <p:nvGrpSpPr>
            <p:cNvPr id="6" name="Group 5"/>
            <p:cNvGrpSpPr/>
            <p:nvPr/>
          </p:nvGrpSpPr>
          <p:grpSpPr>
            <a:xfrm>
              <a:off x="25068" y="152400"/>
              <a:ext cx="9147838" cy="5143500"/>
              <a:chOff x="2639" y="152400"/>
              <a:chExt cx="9147838" cy="5143500"/>
            </a:xfrm>
          </p:grpSpPr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0588"/>
              <a:stretch/>
            </p:blipFill>
            <p:spPr bwMode="auto">
              <a:xfrm>
                <a:off x="2639" y="152400"/>
                <a:ext cx="9141361" cy="5143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2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5570013" y="1320358"/>
                <a:ext cx="3116787" cy="3445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05284" y="685800"/>
                <a:ext cx="8236077" cy="426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14400" y="793158"/>
                <a:ext cx="8236077" cy="426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4801" y="7620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1000" y="22860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7200" y="35052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3668" y="3827648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71600" y="970148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47799" y="23622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23999" y="35814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95399" y="4419600"/>
              <a:ext cx="1144898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62800" y="17526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43800" y="30480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848600" y="4343400"/>
              <a:ext cx="1144898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48400" y="16002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29400" y="28956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34200" y="4191000"/>
              <a:ext cx="1144898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oup 20"/>
            <p:cNvGrpSpPr/>
            <p:nvPr/>
          </p:nvGrpSpPr>
          <p:grpSpPr>
            <a:xfrm>
              <a:off x="1702058" y="1219200"/>
              <a:ext cx="5930016" cy="4076701"/>
              <a:chOff x="339257" y="152400"/>
              <a:chExt cx="8843006" cy="6079291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264" b="6140"/>
              <a:stretch/>
            </p:blipFill>
            <p:spPr bwMode="auto">
              <a:xfrm>
                <a:off x="339257" y="152400"/>
                <a:ext cx="8843006" cy="6079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5570013" y="1320358"/>
                <a:ext cx="3116787" cy="3445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05284" y="685800"/>
                <a:ext cx="8236077" cy="426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14400" y="793158"/>
                <a:ext cx="8236077" cy="426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04308" y="5715000"/>
                <a:ext cx="8236077" cy="426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07923" y="6050960"/>
                <a:ext cx="8236078" cy="180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4" name="TextBox 33"/>
          <p:cNvSpPr txBox="1"/>
          <p:nvPr/>
        </p:nvSpPr>
        <p:spPr>
          <a:xfrm flipH="1">
            <a:off x="2552700" y="-1905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PURPOSE</a:t>
            </a:r>
            <a:endParaRPr lang="en-US" sz="4800" dirty="0"/>
          </a:p>
        </p:txBody>
      </p:sp>
      <p:sp>
        <p:nvSpPr>
          <p:cNvPr id="35" name="TextBox 34"/>
          <p:cNvSpPr txBox="1"/>
          <p:nvPr/>
        </p:nvSpPr>
        <p:spPr>
          <a:xfrm flipH="1">
            <a:off x="567807" y="4095750"/>
            <a:ext cx="8008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Why is this business worth the bother?</a:t>
            </a:r>
          </a:p>
          <a:p>
            <a:pPr algn="ctr"/>
            <a:r>
              <a:rPr lang="en-US" sz="2400" dirty="0" smtClean="0"/>
              <a:t>What good will it do for the customers and the world?</a:t>
            </a:r>
            <a:endParaRPr lang="en-US" sz="2400" dirty="0"/>
          </a:p>
        </p:txBody>
      </p:sp>
      <p:sp>
        <p:nvSpPr>
          <p:cNvPr id="36" name="Isosceles Triangle 35"/>
          <p:cNvSpPr/>
          <p:nvPr/>
        </p:nvSpPr>
        <p:spPr>
          <a:xfrm>
            <a:off x="3803006" y="1123950"/>
            <a:ext cx="1537988" cy="1143000"/>
          </a:xfrm>
          <a:prstGeom prst="triangle">
            <a:avLst/>
          </a:prstGeom>
          <a:solidFill>
            <a:srgbClr val="FFFF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9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7838" cy="5143501"/>
            <a:chOff x="25068" y="152400"/>
            <a:chExt cx="9147838" cy="5143501"/>
          </a:xfrm>
        </p:grpSpPr>
        <p:grpSp>
          <p:nvGrpSpPr>
            <p:cNvPr id="6" name="Group 5"/>
            <p:cNvGrpSpPr/>
            <p:nvPr/>
          </p:nvGrpSpPr>
          <p:grpSpPr>
            <a:xfrm>
              <a:off x="25068" y="152400"/>
              <a:ext cx="9147838" cy="5143500"/>
              <a:chOff x="2639" y="152400"/>
              <a:chExt cx="9147838" cy="5143500"/>
            </a:xfrm>
          </p:grpSpPr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0588"/>
              <a:stretch/>
            </p:blipFill>
            <p:spPr bwMode="auto">
              <a:xfrm>
                <a:off x="2639" y="152400"/>
                <a:ext cx="9141361" cy="5143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2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5570013" y="1320358"/>
                <a:ext cx="3116787" cy="3445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05284" y="685800"/>
                <a:ext cx="8236077" cy="426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14400" y="793158"/>
                <a:ext cx="8236077" cy="426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4801" y="7620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1000" y="22860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7200" y="35052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3668" y="3827648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71600" y="970148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47799" y="23622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23999" y="35814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95399" y="4419600"/>
              <a:ext cx="1144898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62800" y="17526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43800" y="30480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848600" y="4343400"/>
              <a:ext cx="1144898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48400" y="16002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29400" y="28956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34200" y="4191000"/>
              <a:ext cx="1144898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oup 20"/>
            <p:cNvGrpSpPr/>
            <p:nvPr/>
          </p:nvGrpSpPr>
          <p:grpSpPr>
            <a:xfrm>
              <a:off x="1702058" y="1219200"/>
              <a:ext cx="5930016" cy="4076701"/>
              <a:chOff x="339257" y="152400"/>
              <a:chExt cx="8843006" cy="6079291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264" b="6140"/>
              <a:stretch/>
            </p:blipFill>
            <p:spPr bwMode="auto">
              <a:xfrm>
                <a:off x="339257" y="152400"/>
                <a:ext cx="8843006" cy="6079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5570013" y="1320358"/>
                <a:ext cx="3116787" cy="3445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05284" y="685800"/>
                <a:ext cx="8236077" cy="426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14400" y="793158"/>
                <a:ext cx="8236077" cy="426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04308" y="5715000"/>
                <a:ext cx="8236077" cy="426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07923" y="6050960"/>
                <a:ext cx="8236078" cy="180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3272461" y="1123950"/>
            <a:ext cx="2599078" cy="1981200"/>
            <a:chOff x="3269082" y="1600200"/>
            <a:chExt cx="2599078" cy="1981200"/>
          </a:xfrm>
        </p:grpSpPr>
        <p:sp>
          <p:nvSpPr>
            <p:cNvPr id="40" name="Isosceles Triangle 39"/>
            <p:cNvSpPr/>
            <p:nvPr/>
          </p:nvSpPr>
          <p:spPr>
            <a:xfrm>
              <a:off x="3269082" y="1600200"/>
              <a:ext cx="2599078" cy="1981200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3799627" y="1600200"/>
              <a:ext cx="1537988" cy="11430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 flipH="1">
            <a:off x="1548531" y="-19050"/>
            <a:ext cx="6046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OPPORTUNITY</a:t>
            </a:r>
            <a:endParaRPr lang="en-US" sz="4800" dirty="0"/>
          </a:p>
        </p:txBody>
      </p:sp>
      <p:sp>
        <p:nvSpPr>
          <p:cNvPr id="44" name="TextBox 43"/>
          <p:cNvSpPr txBox="1"/>
          <p:nvPr/>
        </p:nvSpPr>
        <p:spPr>
          <a:xfrm flipH="1">
            <a:off x="567807" y="4102953"/>
            <a:ext cx="8008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big is the market?</a:t>
            </a:r>
          </a:p>
          <a:p>
            <a:pPr algn="ctr"/>
            <a:r>
              <a:rPr lang="en-US" sz="2400" dirty="0" smtClean="0"/>
              <a:t>Is this business worth the bother?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49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7838" cy="5143501"/>
            <a:chOff x="25068" y="152400"/>
            <a:chExt cx="9147838" cy="5143501"/>
          </a:xfrm>
        </p:grpSpPr>
        <p:grpSp>
          <p:nvGrpSpPr>
            <p:cNvPr id="6" name="Group 5"/>
            <p:cNvGrpSpPr/>
            <p:nvPr/>
          </p:nvGrpSpPr>
          <p:grpSpPr>
            <a:xfrm>
              <a:off x="25068" y="152400"/>
              <a:ext cx="9147838" cy="5143500"/>
              <a:chOff x="2639" y="152400"/>
              <a:chExt cx="9147838" cy="5143500"/>
            </a:xfrm>
          </p:grpSpPr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0588"/>
              <a:stretch/>
            </p:blipFill>
            <p:spPr bwMode="auto">
              <a:xfrm>
                <a:off x="2639" y="152400"/>
                <a:ext cx="9141361" cy="5143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2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5570013" y="1320358"/>
                <a:ext cx="3116787" cy="3445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05284" y="685800"/>
                <a:ext cx="8236077" cy="426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14400" y="793158"/>
                <a:ext cx="8236077" cy="426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4801" y="7620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1000" y="22860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7200" y="35052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3668" y="3827648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71600" y="970148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47799" y="23622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23999" y="35814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95399" y="4419600"/>
              <a:ext cx="1144898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62800" y="17526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43800" y="30480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848600" y="4343400"/>
              <a:ext cx="1144898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48400" y="16002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29400" y="28956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34200" y="4191000"/>
              <a:ext cx="1144898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oup 20"/>
            <p:cNvGrpSpPr/>
            <p:nvPr/>
          </p:nvGrpSpPr>
          <p:grpSpPr>
            <a:xfrm>
              <a:off x="1702058" y="1219200"/>
              <a:ext cx="5930016" cy="4076701"/>
              <a:chOff x="339257" y="152400"/>
              <a:chExt cx="8843006" cy="6079291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264" b="6140"/>
              <a:stretch/>
            </p:blipFill>
            <p:spPr bwMode="auto">
              <a:xfrm>
                <a:off x="339257" y="152400"/>
                <a:ext cx="8843006" cy="6079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5570013" y="1320358"/>
                <a:ext cx="3116787" cy="3445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05284" y="685800"/>
                <a:ext cx="8236077" cy="426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14400" y="793158"/>
                <a:ext cx="8236077" cy="426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04308" y="5715000"/>
                <a:ext cx="8236077" cy="426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07923" y="6050960"/>
                <a:ext cx="8236078" cy="180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2" name="TextBox 31"/>
          <p:cNvSpPr txBox="1"/>
          <p:nvPr/>
        </p:nvSpPr>
        <p:spPr>
          <a:xfrm flipH="1">
            <a:off x="1548531" y="-19050"/>
            <a:ext cx="6046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FINANCIAL PLAN</a:t>
            </a:r>
            <a:endParaRPr lang="en-US" sz="4800" dirty="0"/>
          </a:p>
        </p:txBody>
      </p:sp>
      <p:grpSp>
        <p:nvGrpSpPr>
          <p:cNvPr id="2" name="Group 1"/>
          <p:cNvGrpSpPr/>
          <p:nvPr/>
        </p:nvGrpSpPr>
        <p:grpSpPr>
          <a:xfrm>
            <a:off x="3657600" y="1025310"/>
            <a:ext cx="1828800" cy="1394040"/>
            <a:chOff x="3269082" y="1123950"/>
            <a:chExt cx="2599078" cy="1981200"/>
          </a:xfrm>
        </p:grpSpPr>
        <p:sp>
          <p:nvSpPr>
            <p:cNvPr id="33" name="Isosceles Triangle 32"/>
            <p:cNvSpPr/>
            <p:nvPr/>
          </p:nvSpPr>
          <p:spPr>
            <a:xfrm>
              <a:off x="3269082" y="1123950"/>
              <a:ext cx="2599078" cy="19812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3799627" y="1123950"/>
              <a:ext cx="1537988" cy="11430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rapezoid 34"/>
          <p:cNvSpPr/>
          <p:nvPr/>
        </p:nvSpPr>
        <p:spPr>
          <a:xfrm>
            <a:off x="1676400" y="3867150"/>
            <a:ext cx="2133600" cy="914400"/>
          </a:xfrm>
          <a:prstGeom prst="trapezoid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 flipH="1">
            <a:off x="762000" y="4026753"/>
            <a:ext cx="8008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Can this business earn a profit?</a:t>
            </a:r>
          </a:p>
          <a:p>
            <a:pPr algn="r"/>
            <a:r>
              <a:rPr lang="en-US" sz="2400" dirty="0" smtClean="0"/>
              <a:t>When, and how?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566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7838" cy="5143501"/>
            <a:chOff x="25068" y="152400"/>
            <a:chExt cx="9147838" cy="5143501"/>
          </a:xfrm>
        </p:grpSpPr>
        <p:grpSp>
          <p:nvGrpSpPr>
            <p:cNvPr id="6" name="Group 5"/>
            <p:cNvGrpSpPr/>
            <p:nvPr/>
          </p:nvGrpSpPr>
          <p:grpSpPr>
            <a:xfrm>
              <a:off x="25068" y="152400"/>
              <a:ext cx="9147838" cy="5143500"/>
              <a:chOff x="2639" y="152400"/>
              <a:chExt cx="9147838" cy="5143500"/>
            </a:xfrm>
          </p:grpSpPr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0588"/>
              <a:stretch/>
            </p:blipFill>
            <p:spPr bwMode="auto">
              <a:xfrm>
                <a:off x="2639" y="152400"/>
                <a:ext cx="9141361" cy="5143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2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5570013" y="1320358"/>
                <a:ext cx="3116787" cy="3445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05284" y="685800"/>
                <a:ext cx="8236077" cy="426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14400" y="793158"/>
                <a:ext cx="8236077" cy="426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4801" y="7620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1000" y="22860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7200" y="35052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3668" y="3827648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71600" y="970148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47799" y="23622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23999" y="35814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95399" y="4419600"/>
              <a:ext cx="1144898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62800" y="17526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43800" y="30480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848600" y="4343400"/>
              <a:ext cx="1144898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48400" y="16002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29400" y="28956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34200" y="4191000"/>
              <a:ext cx="1144898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oup 20"/>
            <p:cNvGrpSpPr/>
            <p:nvPr/>
          </p:nvGrpSpPr>
          <p:grpSpPr>
            <a:xfrm>
              <a:off x="1702058" y="1219200"/>
              <a:ext cx="5930016" cy="4076701"/>
              <a:chOff x="339257" y="152400"/>
              <a:chExt cx="8843006" cy="6079291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264" b="6140"/>
              <a:stretch/>
            </p:blipFill>
            <p:spPr bwMode="auto">
              <a:xfrm>
                <a:off x="339257" y="152400"/>
                <a:ext cx="8843006" cy="6079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5570013" y="1320358"/>
                <a:ext cx="3116787" cy="3445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05284" y="685800"/>
                <a:ext cx="8236077" cy="426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14400" y="793158"/>
                <a:ext cx="8236077" cy="426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04308" y="5715000"/>
                <a:ext cx="8236077" cy="426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07923" y="6050960"/>
                <a:ext cx="8236078" cy="180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2" name="TextBox 31"/>
          <p:cNvSpPr txBox="1"/>
          <p:nvPr/>
        </p:nvSpPr>
        <p:spPr>
          <a:xfrm flipH="1">
            <a:off x="1548531" y="-19050"/>
            <a:ext cx="6046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COMPETITION</a:t>
            </a:r>
            <a:endParaRPr lang="en-US" sz="4800" dirty="0"/>
          </a:p>
        </p:txBody>
      </p:sp>
      <p:grpSp>
        <p:nvGrpSpPr>
          <p:cNvPr id="2" name="Group 1"/>
          <p:cNvGrpSpPr/>
          <p:nvPr/>
        </p:nvGrpSpPr>
        <p:grpSpPr>
          <a:xfrm>
            <a:off x="3657600" y="1025310"/>
            <a:ext cx="1828800" cy="1394040"/>
            <a:chOff x="3269082" y="1123950"/>
            <a:chExt cx="2599078" cy="1981200"/>
          </a:xfrm>
        </p:grpSpPr>
        <p:sp>
          <p:nvSpPr>
            <p:cNvPr id="33" name="Isosceles Triangle 32"/>
            <p:cNvSpPr/>
            <p:nvPr/>
          </p:nvSpPr>
          <p:spPr>
            <a:xfrm>
              <a:off x="3269082" y="1123950"/>
              <a:ext cx="2599078" cy="19812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3799627" y="1123950"/>
              <a:ext cx="1537988" cy="11430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rapezoid 34"/>
          <p:cNvSpPr/>
          <p:nvPr/>
        </p:nvSpPr>
        <p:spPr>
          <a:xfrm>
            <a:off x="1676400" y="3867150"/>
            <a:ext cx="2133600" cy="914400"/>
          </a:xfrm>
          <a:prstGeom prst="trapezoid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rapezoid 36"/>
          <p:cNvSpPr/>
          <p:nvPr/>
        </p:nvSpPr>
        <p:spPr>
          <a:xfrm>
            <a:off x="5257800" y="3867150"/>
            <a:ext cx="2209800" cy="914400"/>
          </a:xfrm>
          <a:prstGeom prst="trapezoid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flipH="1">
            <a:off x="567807" y="2724150"/>
            <a:ext cx="8008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Who else is pursuing this opportunity?</a:t>
            </a:r>
          </a:p>
          <a:p>
            <a:pPr algn="ctr"/>
            <a:r>
              <a:rPr lang="en-US" sz="2400" dirty="0" smtClean="0"/>
              <a:t>What does their plan look like?  How is yours different?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239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7838" cy="5143501"/>
            <a:chOff x="25068" y="152400"/>
            <a:chExt cx="9147838" cy="5143501"/>
          </a:xfrm>
        </p:grpSpPr>
        <p:grpSp>
          <p:nvGrpSpPr>
            <p:cNvPr id="6" name="Group 5"/>
            <p:cNvGrpSpPr/>
            <p:nvPr/>
          </p:nvGrpSpPr>
          <p:grpSpPr>
            <a:xfrm>
              <a:off x="25068" y="152400"/>
              <a:ext cx="9147838" cy="5143500"/>
              <a:chOff x="2639" y="152400"/>
              <a:chExt cx="9147838" cy="5143500"/>
            </a:xfrm>
          </p:grpSpPr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0588"/>
              <a:stretch/>
            </p:blipFill>
            <p:spPr bwMode="auto">
              <a:xfrm>
                <a:off x="2639" y="152400"/>
                <a:ext cx="9141361" cy="5143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2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5570013" y="1320358"/>
                <a:ext cx="3116787" cy="3445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05284" y="685800"/>
                <a:ext cx="8236077" cy="426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14400" y="793158"/>
                <a:ext cx="8236077" cy="426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4801" y="7620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1000" y="22860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7200" y="35052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3668" y="3827648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71600" y="970148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47799" y="23622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23999" y="35814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95399" y="4419600"/>
              <a:ext cx="1144898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62800" y="17526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43800" y="30480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848600" y="4343400"/>
              <a:ext cx="1144898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48400" y="16002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29400" y="2895600"/>
              <a:ext cx="1144898" cy="146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34200" y="4191000"/>
              <a:ext cx="1144898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oup 20"/>
            <p:cNvGrpSpPr/>
            <p:nvPr/>
          </p:nvGrpSpPr>
          <p:grpSpPr>
            <a:xfrm>
              <a:off x="1702058" y="1219200"/>
              <a:ext cx="5930016" cy="4076701"/>
              <a:chOff x="339257" y="152400"/>
              <a:chExt cx="8843006" cy="6079291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264" b="6140"/>
              <a:stretch/>
            </p:blipFill>
            <p:spPr bwMode="auto">
              <a:xfrm>
                <a:off x="339257" y="152400"/>
                <a:ext cx="8843006" cy="6079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5570013" y="1320358"/>
                <a:ext cx="3116787" cy="3445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05284" y="685800"/>
                <a:ext cx="8236077" cy="426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14400" y="793158"/>
                <a:ext cx="8236077" cy="426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04308" y="5715000"/>
                <a:ext cx="8236077" cy="426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07923" y="6050960"/>
                <a:ext cx="8236078" cy="180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2" name="TextBox 31"/>
          <p:cNvSpPr txBox="1"/>
          <p:nvPr/>
        </p:nvSpPr>
        <p:spPr>
          <a:xfrm flipH="1">
            <a:off x="1548531" y="-19050"/>
            <a:ext cx="6046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IMMEDIATE NEEDS</a:t>
            </a:r>
            <a:endParaRPr lang="en-US" sz="4800" dirty="0"/>
          </a:p>
        </p:txBody>
      </p:sp>
      <p:grpSp>
        <p:nvGrpSpPr>
          <p:cNvPr id="2" name="Group 1"/>
          <p:cNvGrpSpPr/>
          <p:nvPr/>
        </p:nvGrpSpPr>
        <p:grpSpPr>
          <a:xfrm>
            <a:off x="3657600" y="1025310"/>
            <a:ext cx="1828800" cy="1394040"/>
            <a:chOff x="3269082" y="1123950"/>
            <a:chExt cx="2599078" cy="1981200"/>
          </a:xfrm>
        </p:grpSpPr>
        <p:sp>
          <p:nvSpPr>
            <p:cNvPr id="33" name="Isosceles Triangle 32"/>
            <p:cNvSpPr/>
            <p:nvPr/>
          </p:nvSpPr>
          <p:spPr>
            <a:xfrm>
              <a:off x="3269082" y="1123950"/>
              <a:ext cx="2599078" cy="19812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3799627" y="1123950"/>
              <a:ext cx="1537988" cy="11430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rapezoid 34"/>
          <p:cNvSpPr/>
          <p:nvPr/>
        </p:nvSpPr>
        <p:spPr>
          <a:xfrm>
            <a:off x="1676400" y="3867150"/>
            <a:ext cx="2133600" cy="914400"/>
          </a:xfrm>
          <a:prstGeom prst="trapezoid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rapezoid 36"/>
          <p:cNvSpPr/>
          <p:nvPr/>
        </p:nvSpPr>
        <p:spPr>
          <a:xfrm>
            <a:off x="5257800" y="3867150"/>
            <a:ext cx="2209800" cy="914400"/>
          </a:xfrm>
          <a:prstGeom prst="trapezoid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flipH="1">
            <a:off x="567807" y="2724150"/>
            <a:ext cx="8008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do you need to execute your plan?</a:t>
            </a:r>
          </a:p>
          <a:p>
            <a:pPr algn="ctr"/>
            <a:r>
              <a:rPr lang="en-US" sz="2400" dirty="0"/>
              <a:t>Cash, people, and what other resources?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73987" y="3867150"/>
            <a:ext cx="1996026" cy="1102114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0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1756078" y="242376"/>
            <a:ext cx="6092522" cy="4843974"/>
            <a:chOff x="996441" y="647700"/>
            <a:chExt cx="7151118" cy="5685631"/>
          </a:xfrm>
        </p:grpSpPr>
        <p:sp>
          <p:nvSpPr>
            <p:cNvPr id="32" name="Isosceles Triangle 31"/>
            <p:cNvSpPr/>
            <p:nvPr/>
          </p:nvSpPr>
          <p:spPr>
            <a:xfrm>
              <a:off x="996441" y="647700"/>
              <a:ext cx="7151118" cy="5562600"/>
            </a:xfrm>
            <a:prstGeom prst="triangle">
              <a:avLst/>
            </a:prstGeom>
            <a:solidFill>
              <a:srgbClr val="FFFFFF"/>
            </a:solidFill>
            <a:ln w="57150" cmpd="sng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3810000" y="1866900"/>
              <a:ext cx="1524000" cy="0"/>
            </a:xfrm>
            <a:prstGeom prst="line">
              <a:avLst/>
            </a:prstGeom>
            <a:ln w="38100" cmpd="sng">
              <a:solidFill>
                <a:schemeClr val="accent4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098704" y="1337846"/>
              <a:ext cx="946595" cy="361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Purpose</a:t>
              </a:r>
              <a:endParaRPr 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29269" y="2133600"/>
              <a:ext cx="1285462" cy="361254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Opportunity</a:t>
              </a:r>
              <a:endParaRPr 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09920" y="5559623"/>
              <a:ext cx="1246454" cy="307777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Financial Plan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40610" y="5559623"/>
              <a:ext cx="1098390" cy="307777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Competition</a:t>
              </a:r>
              <a:endParaRPr lang="en-US" sz="1400" dirty="0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3048000" y="3962400"/>
              <a:ext cx="3048000" cy="2370931"/>
            </a:xfrm>
            <a:prstGeom prst="triangle">
              <a:avLst/>
            </a:prstGeom>
            <a:solidFill>
              <a:srgbClr val="FFFFFF"/>
            </a:solidFill>
            <a:ln w="57150" cmpd="sng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78173" y="5647532"/>
              <a:ext cx="1788183" cy="361254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Immediate Needs</a:t>
              </a:r>
              <a:endParaRPr lang="en-US" sz="1400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790700" y="2705100"/>
              <a:ext cx="5562600" cy="2590800"/>
              <a:chOff x="1676400" y="2438400"/>
              <a:chExt cx="5562600" cy="259080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676400" y="2438400"/>
                <a:ext cx="5562600" cy="2580323"/>
              </a:xfrm>
              <a:prstGeom prst="rect">
                <a:avLst/>
              </a:prstGeom>
              <a:solidFill>
                <a:schemeClr val="bg1"/>
              </a:solidFill>
              <a:ln w="57150" cmpd="sng"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676400" y="4191000"/>
                <a:ext cx="5562600" cy="0"/>
              </a:xfrm>
              <a:prstGeom prst="line">
                <a:avLst/>
              </a:prstGeom>
              <a:ln w="38100" cmpd="sng">
                <a:solidFill>
                  <a:schemeClr val="accent2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3886200" y="2438400"/>
                <a:ext cx="0" cy="1752600"/>
              </a:xfrm>
              <a:prstGeom prst="line">
                <a:avLst/>
              </a:prstGeom>
              <a:ln w="38100" cmpd="sng">
                <a:solidFill>
                  <a:schemeClr val="accent2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5029200" y="2438400"/>
                <a:ext cx="0" cy="1752600"/>
              </a:xfrm>
              <a:prstGeom prst="line">
                <a:avLst/>
              </a:prstGeom>
              <a:ln w="38100" cmpd="sng">
                <a:solidFill>
                  <a:schemeClr val="accent2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743200" y="2438400"/>
                <a:ext cx="0" cy="1752600"/>
              </a:xfrm>
              <a:prstGeom prst="line">
                <a:avLst/>
              </a:prstGeom>
              <a:ln w="38100" cmpd="sng">
                <a:solidFill>
                  <a:schemeClr val="accent2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172200" y="2438400"/>
                <a:ext cx="0" cy="1752600"/>
              </a:xfrm>
              <a:prstGeom prst="line">
                <a:avLst/>
              </a:prstGeom>
              <a:ln w="38100" cmpd="sng">
                <a:solidFill>
                  <a:schemeClr val="accent2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2743200" y="3314700"/>
                <a:ext cx="1143000" cy="0"/>
              </a:xfrm>
              <a:prstGeom prst="line">
                <a:avLst/>
              </a:prstGeom>
              <a:ln w="38100" cmpd="sng">
                <a:solidFill>
                  <a:schemeClr val="accent2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5029200" y="3314700"/>
                <a:ext cx="1143000" cy="0"/>
              </a:xfrm>
              <a:prstGeom prst="line">
                <a:avLst/>
              </a:prstGeom>
              <a:ln w="38100" cmpd="sng">
                <a:solidFill>
                  <a:schemeClr val="accent2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4457700" y="4191000"/>
                <a:ext cx="0" cy="838200"/>
              </a:xfrm>
              <a:prstGeom prst="line">
                <a:avLst/>
              </a:prstGeom>
              <a:ln w="38100" cmpd="sng">
                <a:solidFill>
                  <a:schemeClr val="accent2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4079095" y="2814935"/>
              <a:ext cx="947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 smtClean="0"/>
                <a:t>Value</a:t>
              </a:r>
            </a:p>
            <a:p>
              <a:pPr algn="ctr"/>
              <a:r>
                <a:rPr lang="en-US" sz="1200" i="1" dirty="0" smtClean="0"/>
                <a:t>Proposition</a:t>
              </a:r>
              <a:endParaRPr lang="en-US" sz="1200" i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364049" y="2819400"/>
              <a:ext cx="868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 smtClean="0"/>
                <a:t>Customer</a:t>
              </a:r>
            </a:p>
            <a:p>
              <a:pPr algn="ctr"/>
              <a:r>
                <a:rPr lang="en-US" sz="1200" i="1" dirty="0" smtClean="0"/>
                <a:t>Segments</a:t>
              </a:r>
              <a:endParaRPr lang="en-US" sz="1200" i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34574" y="4572000"/>
              <a:ext cx="8518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Revenues</a:t>
              </a:r>
              <a:endParaRPr lang="en-US" sz="1200" i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81200" y="4572000"/>
              <a:ext cx="5704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Costs</a:t>
              </a:r>
              <a:endParaRPr lang="en-US" sz="1200" i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905000" y="2819400"/>
              <a:ext cx="776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Partners</a:t>
              </a:r>
              <a:endParaRPr lang="en-US" sz="1200" i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049047" y="2819400"/>
              <a:ext cx="7928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 smtClean="0"/>
                <a:t>Key</a:t>
              </a:r>
            </a:p>
            <a:p>
              <a:pPr algn="ctr"/>
              <a:r>
                <a:rPr lang="en-US" sz="1200" i="1" dirty="0" smtClean="0"/>
                <a:t>Activities</a:t>
              </a:r>
              <a:endParaRPr lang="en-US" sz="1200" i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971800" y="3657600"/>
              <a:ext cx="900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 smtClean="0"/>
                <a:t>Key</a:t>
              </a:r>
            </a:p>
            <a:p>
              <a:pPr algn="ctr"/>
              <a:r>
                <a:rPr lang="en-US" sz="1200" i="1" dirty="0" smtClean="0"/>
                <a:t>Resources</a:t>
              </a:r>
              <a:endParaRPr lang="en-US" sz="1200" i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18221" y="3733800"/>
              <a:ext cx="8243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 smtClean="0"/>
                <a:t>Channels</a:t>
              </a:r>
              <a:endParaRPr lang="en-US" sz="1200" i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181504" y="2819400"/>
              <a:ext cx="1097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 smtClean="0"/>
                <a:t>Customer</a:t>
              </a:r>
            </a:p>
            <a:p>
              <a:pPr algn="ctr"/>
              <a:r>
                <a:rPr lang="en-US" sz="1200" i="1" dirty="0" smtClean="0"/>
                <a:t>Relationships</a:t>
              </a:r>
              <a:endParaRPr lang="en-US" sz="1200" i="1" dirty="0"/>
            </a:p>
          </p:txBody>
        </p:sp>
      </p:grpSp>
      <p:sp>
        <p:nvSpPr>
          <p:cNvPr id="61" name="Title 45"/>
          <p:cNvSpPr>
            <a:spLocks noGrp="1"/>
          </p:cNvSpPr>
          <p:nvPr>
            <p:ph type="title"/>
          </p:nvPr>
        </p:nvSpPr>
        <p:spPr>
          <a:xfrm>
            <a:off x="457200" y="171450"/>
            <a:ext cx="3733800" cy="18669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Business</a:t>
            </a:r>
            <a:r>
              <a:rPr lang="en-US" sz="3600" dirty="0"/>
              <a:t> </a:t>
            </a:r>
            <a:r>
              <a:rPr lang="en-US" sz="3600" dirty="0" smtClean="0"/>
              <a:t>Presentation</a:t>
            </a:r>
            <a:br>
              <a:rPr lang="en-US" sz="3600" dirty="0" smtClean="0"/>
            </a:br>
            <a:r>
              <a:rPr lang="en-US" sz="3600" dirty="0" smtClean="0"/>
              <a:t>Pyramid</a:t>
            </a:r>
            <a:endParaRPr lang="en-US" sz="3600" dirty="0"/>
          </a:p>
        </p:txBody>
      </p:sp>
      <p:pic>
        <p:nvPicPr>
          <p:cNvPr id="62" name="Picture 61" descr="Business Presentation Pyramid r1 (oblique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285750"/>
            <a:ext cx="1524000" cy="155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1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4" name="Picture 3" descr="The Next Step (text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621030"/>
            <a:ext cx="5056632" cy="1798320"/>
          </a:xfrm>
          <a:prstGeom prst="rect">
            <a:avLst/>
          </a:prstGeom>
        </p:spPr>
      </p:pic>
      <p:pic>
        <p:nvPicPr>
          <p:cNvPr id="11" name="Picture 10" descr="Equity 200x3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2495550"/>
            <a:ext cx="1219200" cy="1828800"/>
          </a:xfrm>
          <a:prstGeom prst="rect">
            <a:avLst/>
          </a:prstGeom>
        </p:spPr>
      </p:pic>
      <p:pic>
        <p:nvPicPr>
          <p:cNvPr id="12" name="Picture 11" descr="Funding 200x30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2495550"/>
            <a:ext cx="1219200" cy="1828800"/>
          </a:xfrm>
          <a:prstGeom prst="rect">
            <a:avLst/>
          </a:prstGeom>
        </p:spPr>
      </p:pic>
      <p:pic>
        <p:nvPicPr>
          <p:cNvPr id="13" name="Picture 12" descr="Pitching 200x30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495550"/>
            <a:ext cx="1219200" cy="1828800"/>
          </a:xfrm>
          <a:prstGeom prst="rect">
            <a:avLst/>
          </a:prstGeom>
        </p:spPr>
      </p:pic>
      <p:pic>
        <p:nvPicPr>
          <p:cNvPr id="14" name="Picture 13" descr="Marketing 200x30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2495550"/>
            <a:ext cx="1219200" cy="1828800"/>
          </a:xfrm>
          <a:prstGeom prst="rect">
            <a:avLst/>
          </a:prstGeom>
        </p:spPr>
      </p:pic>
      <p:pic>
        <p:nvPicPr>
          <p:cNvPr id="17" name="Picture 16" descr="Guide 200x300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495550"/>
            <a:ext cx="1219200" cy="1828800"/>
          </a:xfrm>
          <a:prstGeom prst="rect">
            <a:avLst/>
          </a:prstGeom>
        </p:spPr>
      </p:pic>
      <p:pic>
        <p:nvPicPr>
          <p:cNvPr id="19" name="Picture 18" descr="Financal Plan 200x300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2495550"/>
            <a:ext cx="1219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0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3" name="Picture 2" descr="fledge (black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98" y="128815"/>
            <a:ext cx="7328805" cy="48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9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2" descr="http://www.businessmodelgeneration.com/images/book_he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61950"/>
            <a:ext cx="5238750" cy="4381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302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53" b="16980"/>
          <a:stretch/>
        </p:blipFill>
        <p:spPr bwMode="auto">
          <a:xfrm>
            <a:off x="0" y="285750"/>
            <a:ext cx="9144000" cy="424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791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Business Model Canvas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47750"/>
            <a:ext cx="767442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235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9" y="0"/>
            <a:ext cx="9141361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59" y="4196304"/>
            <a:ext cx="9141361" cy="96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808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9050"/>
            <a:ext cx="9144000" cy="46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324350"/>
            <a:ext cx="9144000" cy="97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887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86" b="16645"/>
          <a:stretch/>
        </p:blipFill>
        <p:spPr bwMode="auto">
          <a:xfrm>
            <a:off x="1" y="0"/>
            <a:ext cx="9143999" cy="510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54372"/>
            <a:ext cx="9143999" cy="89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127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@Fledge Theme">
  <a:themeElements>
    <a:clrScheme name="Fledg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DF7000"/>
      </a:accent1>
      <a:accent2>
        <a:srgbClr val="007599"/>
      </a:accent2>
      <a:accent3>
        <a:srgbClr val="508500"/>
      </a:accent3>
      <a:accent4>
        <a:srgbClr val="F49014"/>
      </a:accent4>
      <a:accent5>
        <a:srgbClr val="00495E"/>
      </a:accent5>
      <a:accent6>
        <a:srgbClr val="4D4D4D"/>
      </a:accent6>
      <a:hlink>
        <a:srgbClr val="007599"/>
      </a:hlink>
      <a:folHlink>
        <a:srgbClr val="00495E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12170</TotalTime>
  <Words>586</Words>
  <Application>Microsoft Macintosh PowerPoint</Application>
  <PresentationFormat>On-screen Show (16:9)</PresentationFormat>
  <Paragraphs>135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@Fledge Theme</vt:lpstr>
      <vt:lpstr>PowerPoint Presentation</vt:lpstr>
      <vt:lpstr>PowerPoint Presentation</vt:lpstr>
      <vt:lpstr>The Next Step Plan B</vt:lpstr>
      <vt:lpstr>PowerPoint Presentation</vt:lpstr>
      <vt:lpstr>PowerPoint Presentation</vt:lpstr>
      <vt:lpstr>The Business Model Canvas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Customer</vt:lpstr>
      <vt:lpstr>Customer (Empathy Map)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Business Presentation Pyramid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Stratosphere</dc:title>
  <dc:creator>Luni</dc:creator>
  <cp:lastModifiedBy>Luni Libes</cp:lastModifiedBy>
  <cp:revision>303</cp:revision>
  <dcterms:created xsi:type="dcterms:W3CDTF">2006-08-16T00:00:00Z</dcterms:created>
  <dcterms:modified xsi:type="dcterms:W3CDTF">2018-05-24T03:38:47Z</dcterms:modified>
</cp:coreProperties>
</file>