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8"/>
  </p:notesMasterIdLst>
  <p:handoutMasterIdLst>
    <p:handoutMasterId r:id="rId39"/>
  </p:handoutMasterIdLst>
  <p:sldIdLst>
    <p:sldId id="579" r:id="rId2"/>
    <p:sldId id="572" r:id="rId3"/>
    <p:sldId id="575" r:id="rId4"/>
    <p:sldId id="531" r:id="rId5"/>
    <p:sldId id="532" r:id="rId6"/>
    <p:sldId id="533" r:id="rId7"/>
    <p:sldId id="534" r:id="rId8"/>
    <p:sldId id="535" r:id="rId9"/>
    <p:sldId id="542" r:id="rId10"/>
    <p:sldId id="537" r:id="rId11"/>
    <p:sldId id="538" r:id="rId12"/>
    <p:sldId id="539" r:id="rId13"/>
    <p:sldId id="540" r:id="rId14"/>
    <p:sldId id="541" r:id="rId15"/>
    <p:sldId id="543" r:id="rId16"/>
    <p:sldId id="525" r:id="rId17"/>
    <p:sldId id="544" r:id="rId18"/>
    <p:sldId id="545" r:id="rId19"/>
    <p:sldId id="546" r:id="rId20"/>
    <p:sldId id="529" r:id="rId21"/>
    <p:sldId id="547" r:id="rId22"/>
    <p:sldId id="580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55" r:id="rId31"/>
    <p:sldId id="567" r:id="rId32"/>
    <p:sldId id="557" r:id="rId33"/>
    <p:sldId id="568" r:id="rId34"/>
    <p:sldId id="574" r:id="rId35"/>
    <p:sldId id="573" r:id="rId36"/>
    <p:sldId id="581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B6"/>
    <a:srgbClr val="824294"/>
    <a:srgbClr val="181818"/>
    <a:srgbClr val="FFFFFF"/>
    <a:srgbClr val="629300"/>
    <a:srgbClr val="000000"/>
    <a:srgbClr val="B46B00"/>
    <a:srgbClr val="FF9900"/>
    <a:srgbClr val="4B7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8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4767263"/>
            <a:ext cx="1295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  <p:sldLayoutId id="214748381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hyperlink" Target="https://www.youtube.com/watch?v=8kZg_ALxEz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3" Type="http://schemas.openxmlformats.org/officeDocument/2006/relationships/hyperlink" Target="http://www.youtube.com/watch?v=emzARZsJn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are going to be rejected… </a:t>
            </a:r>
            <a:r>
              <a:rPr lang="en-US" dirty="0">
                <a:solidFill>
                  <a:schemeClr val="accent2"/>
                </a:solidFill>
              </a:rPr>
              <a:t>repeatedly</a:t>
            </a:r>
          </a:p>
          <a:p>
            <a:pPr lvl="1"/>
            <a:r>
              <a:rPr lang="en-US" dirty="0"/>
              <a:t>repeatedly</a:t>
            </a:r>
          </a:p>
          <a:p>
            <a:pPr lvl="1"/>
            <a:r>
              <a:rPr lang="en-US" dirty="0"/>
              <a:t>repeatedly</a:t>
            </a:r>
          </a:p>
          <a:p>
            <a:pPr lvl="1"/>
            <a:r>
              <a:rPr lang="en-US" dirty="0" smtClean="0"/>
              <a:t>repeatedly</a:t>
            </a:r>
            <a:endParaRPr lang="en-US" dirty="0"/>
          </a:p>
          <a:p>
            <a:pPr lvl="1"/>
            <a:r>
              <a:rPr lang="en-US" dirty="0" smtClean="0"/>
              <a:t>repeatedly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REPEATEDLY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2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The thrill of the hunt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interaction with outsiders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Solving others’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path to earn a lot of money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anyone sell?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49014"/>
                </a:solidFill>
              </a:rPr>
              <a:t>Online</a:t>
            </a:r>
          </a:p>
          <a:p>
            <a:pPr lvl="1"/>
            <a:r>
              <a:rPr lang="en-US" dirty="0"/>
              <a:t>Sales via the web site</a:t>
            </a:r>
          </a:p>
          <a:p>
            <a:r>
              <a:rPr lang="en-US" dirty="0">
                <a:solidFill>
                  <a:srgbClr val="F49014"/>
                </a:solidFill>
              </a:rPr>
              <a:t>Indirect</a:t>
            </a:r>
          </a:p>
          <a:p>
            <a:pPr lvl="1"/>
            <a:r>
              <a:rPr lang="en-US" dirty="0"/>
              <a:t>“Channels” via other company’s sales forces</a:t>
            </a:r>
          </a:p>
          <a:p>
            <a:r>
              <a:rPr lang="en-US" dirty="0">
                <a:solidFill>
                  <a:srgbClr val="F49014"/>
                </a:solidFill>
              </a:rPr>
              <a:t>Direct</a:t>
            </a:r>
          </a:p>
          <a:p>
            <a:pPr lvl="1"/>
            <a:r>
              <a:rPr lang="en-US" dirty="0"/>
              <a:t>Your employees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“Channels”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7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a Sales Team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1854994"/>
          </a:xfrm>
        </p:spPr>
        <p:txBody>
          <a:bodyPr/>
          <a:lstStyle/>
          <a:p>
            <a:r>
              <a:rPr lang="en-US" dirty="0"/>
              <a:t>Hunter-Farmers</a:t>
            </a:r>
          </a:p>
          <a:p>
            <a:r>
              <a:rPr lang="en-US" dirty="0"/>
              <a:t>Hunters &amp; Farmers</a:t>
            </a:r>
          </a:p>
          <a:p>
            <a:r>
              <a:rPr lang="en-US" dirty="0"/>
              <a:t>Qualifiers &amp; Hunters + Farmers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Segments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segmentation</a:t>
            </a:r>
          </a:p>
          <a:p>
            <a:r>
              <a:rPr lang="en-US" dirty="0"/>
              <a:t>By product line</a:t>
            </a:r>
          </a:p>
          <a:p>
            <a:r>
              <a:rPr lang="en-US" dirty="0"/>
              <a:t>By customer segment</a:t>
            </a:r>
            <a:br>
              <a:rPr lang="en-US" dirty="0"/>
            </a:br>
            <a:r>
              <a:rPr lang="en-US" sz="2000" dirty="0"/>
              <a:t>a.k.a. “vertical”</a:t>
            </a:r>
            <a:endParaRPr lang="en-US" dirty="0"/>
          </a:p>
          <a:p>
            <a:r>
              <a:rPr lang="en-US" dirty="0"/>
              <a:t>By geography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286000" y="3181350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None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Geographies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286000" y="3661171"/>
            <a:ext cx="4040188" cy="101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Char char="•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Consolidated</a:t>
            </a:r>
          </a:p>
          <a:p>
            <a:r>
              <a:rPr lang="en-US" dirty="0" smtClean="0"/>
              <a:t>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Tough Job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1" b="56043"/>
          <a:stretch/>
        </p:blipFill>
        <p:spPr bwMode="auto">
          <a:xfrm>
            <a:off x="0" y="1123950"/>
            <a:ext cx="9144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93745" y="4705350"/>
            <a:ext cx="3421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hlinkClick r:id="rId3"/>
              </a:rPr>
              <a:t>https://</a:t>
            </a:r>
            <a:r>
              <a:rPr lang="en-US" sz="1200" dirty="0" err="1">
                <a:solidFill>
                  <a:prstClr val="white"/>
                </a:solidFill>
                <a:hlinkClick r:id="rId3"/>
              </a:rPr>
              <a:t>www.youtube.com</a:t>
            </a:r>
            <a:r>
              <a:rPr lang="en-US" sz="1200" dirty="0">
                <a:solidFill>
                  <a:prstClr val="white"/>
                </a:solidFill>
                <a:hlinkClick r:id="rId3"/>
              </a:rPr>
              <a:t>/</a:t>
            </a:r>
            <a:r>
              <a:rPr lang="en-US" sz="1200" dirty="0" err="1">
                <a:solidFill>
                  <a:prstClr val="white"/>
                </a:solidFill>
                <a:hlinkClick r:id="rId3"/>
              </a:rPr>
              <a:t>watch?v</a:t>
            </a:r>
            <a:r>
              <a:rPr lang="en-US" sz="1200" dirty="0">
                <a:solidFill>
                  <a:prstClr val="white"/>
                </a:solidFill>
                <a:hlinkClick r:id="rId3"/>
              </a:rPr>
              <a:t>=8kZg_ALxEz0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a Sales Team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64594"/>
          </a:xfrm>
        </p:spPr>
        <p:txBody>
          <a:bodyPr>
            <a:normAutofit/>
          </a:bodyPr>
          <a:lstStyle/>
          <a:p>
            <a:r>
              <a:rPr lang="en-US" dirty="0"/>
              <a:t>Underlying all off the incentives</a:t>
            </a:r>
          </a:p>
          <a:p>
            <a:r>
              <a:rPr lang="en-US" dirty="0"/>
              <a:t>Over-assign</a:t>
            </a:r>
          </a:p>
          <a:p>
            <a:r>
              <a:rPr lang="en-US" dirty="0"/>
              <a:t>Well designed quotas can drive </a:t>
            </a:r>
            <a:r>
              <a:rPr lang="en-US" u="sng" dirty="0"/>
              <a:t>any</a:t>
            </a:r>
            <a:r>
              <a:rPr lang="en-US" dirty="0"/>
              <a:t> behavior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33" y="1352550"/>
            <a:ext cx="4041775" cy="32420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49014"/>
                </a:solidFill>
              </a:rPr>
              <a:t>Commissions</a:t>
            </a:r>
          </a:p>
          <a:p>
            <a:pPr lvl="1"/>
            <a:r>
              <a:rPr lang="en-US" dirty="0"/>
              <a:t>Flat, tiered, complex</a:t>
            </a:r>
          </a:p>
          <a:p>
            <a:r>
              <a:rPr lang="en-US" dirty="0">
                <a:solidFill>
                  <a:srgbClr val="F49014"/>
                </a:solidFill>
              </a:rPr>
              <a:t>Bonuses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Extraordinary performance</a:t>
            </a:r>
          </a:p>
          <a:p>
            <a:r>
              <a:rPr lang="en-US" dirty="0">
                <a:solidFill>
                  <a:srgbClr val="F49014"/>
                </a:solidFill>
              </a:rPr>
              <a:t>Contests</a:t>
            </a:r>
          </a:p>
          <a:p>
            <a:pPr lvl="1"/>
            <a:r>
              <a:rPr lang="en-US" dirty="0"/>
              <a:t>Simple, complex, fun</a:t>
            </a:r>
          </a:p>
          <a:p>
            <a:r>
              <a:rPr lang="en-US" dirty="0">
                <a:solidFill>
                  <a:srgbClr val="F49014"/>
                </a:solidFill>
              </a:rPr>
              <a:t>Culture</a:t>
            </a:r>
          </a:p>
          <a:p>
            <a:pPr lvl="1"/>
            <a:r>
              <a:rPr lang="en-US" dirty="0"/>
              <a:t>Coach or overseer?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Assume you are growing to 10 salespeople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will you organize your sales force?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Create a commission/bonus/etc. structure for that team.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6F15528-21DE-4FAA-801E-634DDDAF4B2B}" type="slidenum">
              <a:rPr lang="en-US" sz="1100" smtClean="0">
                <a:solidFill>
                  <a:srgbClr val="E3DED1"/>
                </a:solidFill>
                <a:latin typeface="CartoGothic Std"/>
              </a:rPr>
              <a:pPr/>
              <a:t>16</a:t>
            </a:fld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Average Selling Price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Deal Flow</a:t>
            </a:r>
          </a:p>
          <a:p>
            <a:endParaRPr lang="en-US" sz="1000" dirty="0"/>
          </a:p>
          <a:p>
            <a:r>
              <a:rPr lang="en-US" dirty="0"/>
              <a:t>Upon success: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ASP</a:t>
            </a:r>
            <a:r>
              <a:rPr lang="en-US" dirty="0"/>
              <a:t> will go up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Deal flow </a:t>
            </a:r>
            <a:r>
              <a:rPr lang="en-US" dirty="0"/>
              <a:t>will speed up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Wrong choices</a:t>
            </a:r>
          </a:p>
          <a:p>
            <a:pPr lvl="1"/>
            <a:r>
              <a:rPr lang="en-US" dirty="0"/>
              <a:t>COGS – Cost of Goods Sold </a:t>
            </a:r>
            <a:r>
              <a:rPr lang="en-US" b="1" dirty="0"/>
              <a:t>x</a:t>
            </a:r>
            <a:r>
              <a:rPr lang="en-US" dirty="0"/>
              <a:t> Margin</a:t>
            </a:r>
          </a:p>
          <a:p>
            <a:pPr lvl="1"/>
            <a:r>
              <a:rPr lang="en-US" dirty="0"/>
              <a:t>SG&amp;A – Sales and General Administrative Expenses</a:t>
            </a:r>
          </a:p>
          <a:p>
            <a:pPr lvl="1"/>
            <a:r>
              <a:rPr lang="en-US" dirty="0"/>
              <a:t>Total burn, expected profitability, etc…</a:t>
            </a:r>
          </a:p>
          <a:p>
            <a:r>
              <a:rPr lang="en-US" dirty="0"/>
              <a:t>Right answer</a:t>
            </a:r>
          </a:p>
          <a:p>
            <a:pPr lvl="1"/>
            <a:r>
              <a:rPr lang="en-US" dirty="0"/>
              <a:t>What is the </a:t>
            </a:r>
            <a:r>
              <a:rPr lang="en-US" dirty="0">
                <a:solidFill>
                  <a:schemeClr val="accent2"/>
                </a:solidFill>
              </a:rPr>
              <a:t>value</a:t>
            </a:r>
            <a:r>
              <a:rPr lang="en-US" dirty="0"/>
              <a:t> to the customer?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customers?</a:t>
            </a:r>
          </a:p>
          <a:p>
            <a:r>
              <a:rPr lang="en-US" dirty="0"/>
              <a:t>How complex of a sale?</a:t>
            </a:r>
          </a:p>
          <a:p>
            <a:r>
              <a:rPr lang="en-US" dirty="0"/>
              <a:t>How </a:t>
            </a:r>
            <a:r>
              <a:rPr lang="en-US" dirty="0">
                <a:solidFill>
                  <a:srgbClr val="F49014"/>
                </a:solidFill>
              </a:rPr>
              <a:t>important </a:t>
            </a:r>
            <a:r>
              <a:rPr lang="en-US" dirty="0"/>
              <a:t>a problem?</a:t>
            </a:r>
          </a:p>
          <a:p>
            <a:pPr lvl="1"/>
            <a:r>
              <a:rPr lang="en-US" dirty="0"/>
              <a:t>Pain killers outsell vitamins</a:t>
            </a:r>
          </a:p>
          <a:p>
            <a:r>
              <a:rPr lang="en-US" dirty="0"/>
              <a:t>How long to close the deal?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5621" y="1770340"/>
            <a:ext cx="178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A0E8C"/>
                </a:solidFill>
                <a:latin typeface="CartoGothic Std Bold"/>
                <a:cs typeface="CartoGothic Std Bold"/>
              </a:rPr>
              <a:t>Sales</a:t>
            </a:r>
            <a:endParaRPr lang="en-US" sz="5400" dirty="0">
              <a:solidFill>
                <a:srgbClr val="7A0E8C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5" name="Picture 14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1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28700"/>
            <a:ext cx="9144000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Your sales projections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is your estimated average price?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is your estimated average sale cycle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49014"/>
                </a:solidFill>
              </a:rPr>
              <a:t>What can you do to validate these hypothesis?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49014"/>
                </a:solidFill>
              </a:rPr>
              <a:t>What can you do to increase the price and shorten the time?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#3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4812507"/>
            <a:ext cx="457200" cy="273844"/>
          </a:xfrm>
        </p:spPr>
        <p:txBody>
          <a:bodyPr anchor="b"/>
          <a:lstStyle/>
          <a:p>
            <a:fld id="{B6F15528-21DE-4FAA-801E-634DDDAF4B2B}" type="slidenum">
              <a:rPr lang="en-US" sz="1100" smtClean="0">
                <a:solidFill>
                  <a:srgbClr val="E3DED1"/>
                </a:solidFill>
                <a:latin typeface="CartoGothic Std"/>
              </a:rPr>
              <a:pPr/>
              <a:t>20</a:t>
            </a:fld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812507"/>
            <a:ext cx="7620000" cy="273844"/>
          </a:xfrm>
        </p:spPr>
        <p:txBody>
          <a:bodyPr/>
          <a:lstStyle/>
          <a:p>
            <a:r>
              <a:rPr lang="en-US" sz="1100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</p:spTree>
    <p:extLst>
      <p:ext uri="{BB962C8B-B14F-4D97-AF65-F5344CB8AC3E}">
        <p14:creationId xmlns:p14="http://schemas.microsoft.com/office/powerpoint/2010/main" val="75023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a contact management tool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SalesForce.com</a:t>
            </a:r>
            <a:endParaRPr lang="en-US" dirty="0"/>
          </a:p>
          <a:p>
            <a:r>
              <a:rPr lang="en-US" dirty="0"/>
              <a:t>Cluster prospects (probability of closing)</a:t>
            </a:r>
          </a:p>
          <a:p>
            <a:pPr marL="2286000" lvl="1" indent="-1828800">
              <a:buNone/>
            </a:pPr>
            <a:r>
              <a:rPr lang="en-US" b="1" dirty="0"/>
              <a:t>1% - 49%</a:t>
            </a:r>
            <a:r>
              <a:rPr lang="en-US" dirty="0"/>
              <a:t>	Qualified, but pure </a:t>
            </a:r>
            <a:r>
              <a:rPr lang="en-US" b="1" dirty="0">
                <a:solidFill>
                  <a:srgbClr val="F49014"/>
                </a:solidFill>
              </a:rPr>
              <a:t>pipeline</a:t>
            </a:r>
          </a:p>
          <a:p>
            <a:pPr marL="2286000" lvl="1" indent="-1828800">
              <a:buNone/>
            </a:pPr>
            <a:r>
              <a:rPr lang="en-US" b="1" dirty="0"/>
              <a:t>50% - 84%	</a:t>
            </a:r>
            <a:r>
              <a:rPr lang="en-US" dirty="0"/>
              <a:t>“</a:t>
            </a:r>
            <a:r>
              <a:rPr lang="en-US" b="1" dirty="0">
                <a:solidFill>
                  <a:srgbClr val="F49014"/>
                </a:solidFill>
              </a:rPr>
              <a:t>Upside</a:t>
            </a:r>
            <a:r>
              <a:rPr lang="en-US" dirty="0"/>
              <a:t>” opportunity for the quarter</a:t>
            </a:r>
          </a:p>
          <a:p>
            <a:pPr marL="2286000" lvl="1" indent="-1828800">
              <a:buNone/>
            </a:pPr>
            <a:r>
              <a:rPr lang="en-US" b="1" dirty="0"/>
              <a:t>85% - 99%	</a:t>
            </a:r>
            <a:r>
              <a:rPr lang="en-US" dirty="0"/>
              <a:t>“</a:t>
            </a:r>
            <a:r>
              <a:rPr lang="en-US" b="1" dirty="0">
                <a:solidFill>
                  <a:srgbClr val="F49014"/>
                </a:solidFill>
              </a:rPr>
              <a:t>Commitment</a:t>
            </a:r>
            <a:r>
              <a:rPr lang="en-US" dirty="0"/>
              <a:t>” to the company that this deal will close this quarter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your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5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733550"/>
            <a:ext cx="2962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A0E8C"/>
                </a:solidFill>
                <a:latin typeface="CartoGothic Std Bold"/>
                <a:cs typeface="CartoGothic Std Bold"/>
              </a:rPr>
              <a:t>Sales</a:t>
            </a:r>
            <a:r>
              <a:rPr lang="en-US" sz="3200" dirty="0" smtClean="0">
                <a:solidFill>
                  <a:srgbClr val="7A0E8C"/>
                </a:solidFill>
                <a:latin typeface="CartoGothic Std Bold"/>
                <a:cs typeface="CartoGothic Std Bold"/>
              </a:rPr>
              <a:t> </a:t>
            </a:r>
            <a:r>
              <a:rPr lang="en-US" sz="3200" dirty="0" smtClean="0">
                <a:solidFill>
                  <a:srgbClr val="9600B6"/>
                </a:solidFill>
                <a:latin typeface="CartoGothic Std Bold"/>
                <a:cs typeface="CartoGothic Std Bold"/>
              </a:rPr>
              <a:t>Part 2</a:t>
            </a:r>
            <a:endParaRPr lang="en-US" sz="3200" dirty="0">
              <a:solidFill>
                <a:srgbClr val="9600B6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5" name="Picture 14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84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1"/>
            <a:ext cx="34290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Funnel</a:t>
            </a:r>
          </a:p>
          <a:p>
            <a:r>
              <a:rPr lang="en-US" dirty="0"/>
              <a:t>Motivations to sell</a:t>
            </a:r>
          </a:p>
          <a:p>
            <a:r>
              <a:rPr lang="en-US" dirty="0"/>
              <a:t>Channels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Incentives</a:t>
            </a:r>
          </a:p>
          <a:p>
            <a:r>
              <a:rPr lang="en-US" dirty="0"/>
              <a:t>Projections</a:t>
            </a:r>
          </a:p>
          <a:p>
            <a:r>
              <a:rPr lang="en-US" dirty="0"/>
              <a:t>Tracking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91000" y="742950"/>
            <a:ext cx="3091545" cy="3943350"/>
            <a:chOff x="2514600" y="990600"/>
            <a:chExt cx="4343401" cy="5540127"/>
          </a:xfrm>
        </p:grpSpPr>
        <p:grpSp>
          <p:nvGrpSpPr>
            <p:cNvPr id="9" name="Group 15"/>
            <p:cNvGrpSpPr/>
            <p:nvPr/>
          </p:nvGrpSpPr>
          <p:grpSpPr>
            <a:xfrm>
              <a:off x="3962400" y="3276601"/>
              <a:ext cx="1219200" cy="1219200"/>
              <a:chOff x="2700436" y="594032"/>
              <a:chExt cx="1272927" cy="127292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8" name="Oval 57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  <a:latin typeface="CartoGothic Std"/>
                  </a:rPr>
                  <a:t>Prospect</a:t>
                </a: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0" name="Group 51"/>
            <p:cNvGrpSpPr/>
            <p:nvPr/>
          </p:nvGrpSpPr>
          <p:grpSpPr>
            <a:xfrm>
              <a:off x="4495800" y="2667000"/>
              <a:ext cx="499963" cy="499963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5562600" y="2667000"/>
              <a:ext cx="381000" cy="381000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54" name="Oval 53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2" name="Group 57"/>
            <p:cNvGrpSpPr/>
            <p:nvPr/>
          </p:nvGrpSpPr>
          <p:grpSpPr>
            <a:xfrm>
              <a:off x="5105400" y="2971800"/>
              <a:ext cx="381000" cy="381000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3157637" y="2041832"/>
              <a:ext cx="1272927" cy="1272927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50" name="Oval 49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  <a:latin typeface="CartoGothic Std"/>
                  </a:rPr>
                  <a:t>Qualified Lead</a:t>
                </a: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sp>
          <p:nvSpPr>
            <p:cNvPr id="14" name=" 3"/>
            <p:cNvSpPr/>
            <p:nvPr/>
          </p:nvSpPr>
          <p:spPr>
            <a:xfrm>
              <a:off x="2591891" y="1463913"/>
              <a:ext cx="3960217" cy="3168174"/>
            </a:xfrm>
            <a:prstGeom prst="funnel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14"/>
            <p:cNvSpPr/>
            <p:nvPr/>
          </p:nvSpPr>
          <p:spPr>
            <a:xfrm>
              <a:off x="4218410" y="4734780"/>
              <a:ext cx="707181" cy="452596"/>
            </a:xfrm>
            <a:prstGeom prst="downArrow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74764" y="5477857"/>
              <a:ext cx="3394472" cy="8486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oup 8"/>
            <p:cNvGrpSpPr/>
            <p:nvPr/>
          </p:nvGrpSpPr>
          <p:grpSpPr>
            <a:xfrm>
              <a:off x="4648199" y="1196726"/>
              <a:ext cx="1524001" cy="1524001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  <a:latin typeface="CartoGothic Std"/>
                  </a:rPr>
                  <a:t>Unqualified Lead</a:t>
                </a: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248400" y="1676400"/>
              <a:ext cx="609601" cy="609601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6" name="Oval 45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9" name="Group 21"/>
            <p:cNvGrpSpPr/>
            <p:nvPr/>
          </p:nvGrpSpPr>
          <p:grpSpPr>
            <a:xfrm>
              <a:off x="6019800" y="990600"/>
              <a:ext cx="533400" cy="5334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0" name="Group 24"/>
            <p:cNvGrpSpPr/>
            <p:nvPr/>
          </p:nvGrpSpPr>
          <p:grpSpPr>
            <a:xfrm>
              <a:off x="4191000" y="1676400"/>
              <a:ext cx="381000" cy="3810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1" name="Group 27"/>
            <p:cNvGrpSpPr/>
            <p:nvPr/>
          </p:nvGrpSpPr>
          <p:grpSpPr>
            <a:xfrm>
              <a:off x="4267200" y="1268360"/>
              <a:ext cx="275304" cy="275304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2" name="Group 30"/>
            <p:cNvGrpSpPr/>
            <p:nvPr/>
          </p:nvGrpSpPr>
          <p:grpSpPr>
            <a:xfrm>
              <a:off x="3048000" y="1676400"/>
              <a:ext cx="381000" cy="3810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8" name="Oval 37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3" name="Group 33"/>
            <p:cNvGrpSpPr/>
            <p:nvPr/>
          </p:nvGrpSpPr>
          <p:grpSpPr>
            <a:xfrm>
              <a:off x="2514600" y="1905000"/>
              <a:ext cx="381000" cy="3810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2514600" y="1219200"/>
              <a:ext cx="533400" cy="5334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4" name="Oval 33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5" name="Group 39"/>
            <p:cNvGrpSpPr/>
            <p:nvPr/>
          </p:nvGrpSpPr>
          <p:grpSpPr>
            <a:xfrm>
              <a:off x="3581400" y="1447800"/>
              <a:ext cx="533400" cy="5334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6" name="Group 42"/>
            <p:cNvGrpSpPr/>
            <p:nvPr/>
          </p:nvGrpSpPr>
          <p:grpSpPr>
            <a:xfrm>
              <a:off x="3276600" y="1229032"/>
              <a:ext cx="304800" cy="3048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3941618" y="5257800"/>
              <a:ext cx="1272927" cy="1272927"/>
              <a:chOff x="2700436" y="594032"/>
              <a:chExt cx="1272927" cy="1272927"/>
            </a:xfrm>
            <a:solidFill>
              <a:schemeClr val="accent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7"/>
              <p:cNvSpPr/>
              <p:nvPr/>
            </p:nvSpPr>
            <p:spPr>
              <a:xfrm>
                <a:off x="2797419" y="975033"/>
                <a:ext cx="1078962" cy="5109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  <a:latin typeface="CartoGothic Std"/>
                  </a:rPr>
                  <a:t>Customer</a:t>
                </a:r>
                <a:endParaRPr lang="en-US" sz="11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380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1"/>
            <a:ext cx="3429000" cy="3394472"/>
          </a:xfrm>
        </p:spPr>
        <p:txBody>
          <a:bodyPr>
            <a:normAutofit/>
          </a:bodyPr>
          <a:lstStyle/>
          <a:p>
            <a:r>
              <a:rPr lang="en-US" dirty="0"/>
              <a:t>Tactics</a:t>
            </a:r>
          </a:p>
          <a:p>
            <a:r>
              <a:rPr lang="en-US" dirty="0"/>
              <a:t>First Sale</a:t>
            </a:r>
          </a:p>
          <a:p>
            <a:r>
              <a:rPr lang="en-US" dirty="0"/>
              <a:t>Closing Sales</a:t>
            </a:r>
          </a:p>
          <a:p>
            <a:r>
              <a:rPr lang="en-US" dirty="0"/>
              <a:t>Post-Sales</a:t>
            </a:r>
          </a:p>
          <a:p>
            <a:r>
              <a:rPr lang="en-US" dirty="0"/>
              <a:t>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1" r="41667" b="61333"/>
          <a:stretch/>
        </p:blipFill>
        <p:spPr bwMode="auto">
          <a:xfrm>
            <a:off x="3810000" y="1123950"/>
            <a:ext cx="5334000" cy="35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63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199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F49014"/>
                </a:solidFill>
              </a:rPr>
              <a:t>Remember: People make buying decisions, not companies</a:t>
            </a:r>
          </a:p>
          <a:p>
            <a:r>
              <a:rPr lang="en-US" dirty="0" smtClean="0"/>
              <a:t>Roles</a:t>
            </a:r>
            <a:endParaRPr lang="en-US" dirty="0"/>
          </a:p>
          <a:p>
            <a:pPr lvl="1"/>
            <a:r>
              <a:rPr lang="en-US" dirty="0"/>
              <a:t>Decision Makers</a:t>
            </a:r>
          </a:p>
          <a:p>
            <a:pPr lvl="1"/>
            <a:r>
              <a:rPr lang="en-US" dirty="0"/>
              <a:t>Influencers</a:t>
            </a:r>
          </a:p>
          <a:p>
            <a:pPr lvl="1"/>
            <a:r>
              <a:rPr lang="en-US" dirty="0"/>
              <a:t>Advocates</a:t>
            </a:r>
          </a:p>
          <a:p>
            <a:pPr lvl="1"/>
            <a:r>
              <a:rPr lang="en-US" dirty="0"/>
              <a:t>Blockers</a:t>
            </a:r>
          </a:p>
          <a:p>
            <a:r>
              <a:rPr lang="en-US" dirty="0"/>
              <a:t>Motivations</a:t>
            </a:r>
          </a:p>
          <a:p>
            <a:pPr lvl="1"/>
            <a:r>
              <a:rPr lang="en-US" dirty="0"/>
              <a:t>Understand differing reasons to support a decision</a:t>
            </a:r>
          </a:p>
          <a:p>
            <a:r>
              <a:rPr lang="en-US" dirty="0"/>
              <a:t>Who are you competing against?</a:t>
            </a:r>
          </a:p>
          <a:p>
            <a:pPr lvl="1"/>
            <a:r>
              <a:rPr lang="en-US" dirty="0"/>
              <a:t>What other goals are important to your prospect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98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199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F49014"/>
                </a:solidFill>
              </a:rPr>
              <a:t>Remember: People make buying decisions, not companies</a:t>
            </a:r>
          </a:p>
          <a:p>
            <a:r>
              <a:rPr lang="en-US" dirty="0"/>
              <a:t>You will win deals with inferior products/services and lose deals with superior products/services.</a:t>
            </a:r>
          </a:p>
          <a:p>
            <a:pPr lvl="1"/>
            <a:r>
              <a:rPr lang="en-US" dirty="0"/>
              <a:t>How can that be?...is there no logic?</a:t>
            </a:r>
          </a:p>
          <a:p>
            <a:pPr lvl="1"/>
            <a:r>
              <a:rPr lang="en-US" dirty="0"/>
              <a:t>There’s always a reason, your job is to understand it.</a:t>
            </a:r>
          </a:p>
          <a:p>
            <a:endParaRPr lang="en-US" sz="800" dirty="0"/>
          </a:p>
          <a:p>
            <a:r>
              <a:rPr lang="en-US" dirty="0"/>
              <a:t>You have two ears and one mouth, so </a:t>
            </a:r>
            <a:r>
              <a:rPr lang="en-US" dirty="0">
                <a:solidFill>
                  <a:srgbClr val="F49014"/>
                </a:solidFill>
              </a:rPr>
              <a:t>LISTEN</a:t>
            </a:r>
            <a:r>
              <a:rPr lang="en-US" dirty="0"/>
              <a:t>!!!</a:t>
            </a:r>
          </a:p>
          <a:p>
            <a:endParaRPr lang="en-US" sz="800" dirty="0"/>
          </a:p>
          <a:p>
            <a:r>
              <a:rPr lang="en-US" dirty="0"/>
              <a:t>Really good sales people care, </a:t>
            </a: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their </a:t>
            </a:r>
            <a:r>
              <a:rPr lang="en-US" dirty="0"/>
              <a:t>customers know it.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9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49014"/>
                </a:solidFill>
              </a:rPr>
              <a:t>Probably your most difficult sale…</a:t>
            </a:r>
          </a:p>
          <a:p>
            <a:endParaRPr lang="en-US" sz="1000" dirty="0"/>
          </a:p>
          <a:p>
            <a:r>
              <a:rPr lang="en-US" dirty="0"/>
              <a:t>Proof of concept </a:t>
            </a:r>
            <a:r>
              <a:rPr lang="en-US" i="1" dirty="0"/>
              <a:t>– will the dogs eat the food?</a:t>
            </a:r>
          </a:p>
          <a:p>
            <a:pPr lvl="1"/>
            <a:r>
              <a:rPr lang="en-US" dirty="0"/>
              <a:t>Target the right account, not the biggest or best</a:t>
            </a:r>
          </a:p>
          <a:p>
            <a:r>
              <a:rPr lang="en-US" dirty="0"/>
              <a:t>First sale establishes early </a:t>
            </a:r>
            <a:r>
              <a:rPr lang="en-US" dirty="0">
                <a:solidFill>
                  <a:srgbClr val="F49014"/>
                </a:solidFill>
              </a:rPr>
              <a:t>value</a:t>
            </a:r>
            <a:r>
              <a:rPr lang="en-US" dirty="0"/>
              <a:t>, not true value</a:t>
            </a:r>
          </a:p>
          <a:p>
            <a:pPr lvl="1"/>
            <a:r>
              <a:rPr lang="en-US" dirty="0"/>
              <a:t>Findings may be equally as important as revenue</a:t>
            </a:r>
          </a:p>
          <a:p>
            <a:pPr lvl="1"/>
            <a:r>
              <a:rPr lang="en-US" dirty="0"/>
              <a:t>The first sale is not a trend, just a point on a curve</a:t>
            </a:r>
          </a:p>
          <a:p>
            <a:r>
              <a:rPr lang="en-US" dirty="0"/>
              <a:t>Remember your internal sale</a:t>
            </a:r>
          </a:p>
          <a:p>
            <a:pPr lvl="1"/>
            <a:r>
              <a:rPr lang="en-US" dirty="0">
                <a:solidFill>
                  <a:srgbClr val="F49014"/>
                </a:solidFill>
              </a:rPr>
              <a:t>Success drives motivation which drives success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First 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4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F49014"/>
                </a:solidFill>
              </a:rPr>
              <a:t>Buyer Interest ≠ Closed Purchase</a:t>
            </a:r>
          </a:p>
          <a:p>
            <a:endParaRPr lang="en-US" sz="1000" dirty="0"/>
          </a:p>
          <a:p>
            <a:r>
              <a:rPr lang="en-US" dirty="0"/>
              <a:t>Motivation to close?</a:t>
            </a:r>
            <a:endParaRPr lang="en-US" i="1" dirty="0"/>
          </a:p>
          <a:p>
            <a:pPr lvl="1"/>
            <a:r>
              <a:rPr lang="en-US" dirty="0"/>
              <a:t>Why will the buyer buy now, vs. tomorrow?</a:t>
            </a:r>
          </a:p>
          <a:p>
            <a:r>
              <a:rPr lang="en-US" dirty="0"/>
              <a:t>Artificial motivations</a:t>
            </a:r>
          </a:p>
          <a:p>
            <a:pPr lvl="1"/>
            <a:r>
              <a:rPr lang="en-US" dirty="0"/>
              <a:t>Free add-ons</a:t>
            </a:r>
          </a:p>
          <a:p>
            <a:pPr lvl="1"/>
            <a:r>
              <a:rPr lang="en-US" dirty="0"/>
              <a:t>Discounts</a:t>
            </a:r>
          </a:p>
          <a:p>
            <a:pPr lvl="1"/>
            <a:r>
              <a:rPr lang="en-US" dirty="0"/>
              <a:t>Price increases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8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happens after the sale?</a:t>
            </a:r>
          </a:p>
          <a:p>
            <a:pPr lvl="1"/>
            <a:r>
              <a:rPr lang="en-US" dirty="0">
                <a:solidFill>
                  <a:srgbClr val="F49014"/>
                </a:solidFill>
              </a:rPr>
              <a:t>Customer support</a:t>
            </a:r>
            <a:r>
              <a:rPr lang="en-US" b="1" dirty="0"/>
              <a:t>.</a:t>
            </a:r>
            <a:endParaRPr lang="en-US" dirty="0"/>
          </a:p>
          <a:p>
            <a:pPr lvl="2"/>
            <a:r>
              <a:rPr lang="en-US" i="1" dirty="0"/>
              <a:t>Must have from sale #1</a:t>
            </a:r>
            <a:endParaRPr lang="en-US" sz="2800" dirty="0"/>
          </a:p>
          <a:p>
            <a:pPr lvl="1"/>
            <a:r>
              <a:rPr lang="en-US" dirty="0"/>
              <a:t>Recurring revenue opportunities</a:t>
            </a:r>
          </a:p>
          <a:p>
            <a:pPr lvl="2"/>
            <a:r>
              <a:rPr lang="en-US" i="1" dirty="0"/>
              <a:t>Only possible with happy customers</a:t>
            </a:r>
          </a:p>
          <a:p>
            <a:pPr lvl="1"/>
            <a:r>
              <a:rPr lang="en-US" b="1" dirty="0"/>
              <a:t>References</a:t>
            </a:r>
            <a:r>
              <a:rPr lang="en-US" dirty="0"/>
              <a:t> are key to future sales</a:t>
            </a:r>
          </a:p>
          <a:p>
            <a:pPr lvl="2"/>
            <a:r>
              <a:rPr lang="en-US" dirty="0"/>
              <a:t>Raving lunatic fans</a:t>
            </a:r>
          </a:p>
          <a:p>
            <a:pPr lvl="1"/>
            <a:r>
              <a:rPr lang="en-US" dirty="0"/>
              <a:t>It is always best to view your customer relationships as </a:t>
            </a:r>
            <a:r>
              <a:rPr lang="en-US" b="1" dirty="0">
                <a:solidFill>
                  <a:srgbClr val="F49014"/>
                </a:solidFill>
              </a:rPr>
              <a:t>long term partnerships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5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(Business)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04950"/>
            <a:ext cx="1270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04950"/>
            <a:ext cx="127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504950"/>
            <a:ext cx="1270000" cy="127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952750"/>
            <a:ext cx="86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“Pitch”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603" y="295275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Executive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Summary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365" y="2952750"/>
            <a:ext cx="107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Financial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Model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504950"/>
            <a:ext cx="12700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04950"/>
            <a:ext cx="1270000" cy="127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6188" y="295275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Marketing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Plan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2952750"/>
            <a:ext cx="95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Sales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Process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91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Assume you have 100-1000 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do you do after a sale?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do you to delight your customers?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100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>
                <a:solidFill>
                  <a:srgbClr val="E3DED1"/>
                </a:solidFill>
                <a:latin typeface="CartoGothic Std"/>
              </a:rPr>
              <a:pPr/>
              <a:t>30</a:t>
            </a:fld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3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Create/Buy a list of leads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Qualify the leads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Deliver/Install/Set-up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Follow-up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Farm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20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 your sales process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From pipeline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Projections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Pre-sales tactics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Post-sales strategy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100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>
                <a:solidFill>
                  <a:srgbClr val="E3DED1"/>
                </a:solidFill>
                <a:latin typeface="CartoGothic Std"/>
              </a:rPr>
              <a:pPr/>
              <a:t>32</a:t>
            </a:fld>
            <a:endParaRPr lang="en-US" sz="1100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3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8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Everyone works</a:t>
            </a:r>
            <a:r>
              <a:rPr lang="en-US" sz="8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8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8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sales”</a:t>
            </a:r>
            <a:endParaRPr lang="en-US" sz="8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 Remember…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06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(Business)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04950"/>
            <a:ext cx="1270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04950"/>
            <a:ext cx="127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504950"/>
            <a:ext cx="1270000" cy="127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952750"/>
            <a:ext cx="86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“Pitch”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603" y="295275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Executive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Summary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365" y="2952750"/>
            <a:ext cx="107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Financial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Model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504950"/>
            <a:ext cx="12700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04950"/>
            <a:ext cx="1270000" cy="127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6188" y="295275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Marketing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Plan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2952750"/>
            <a:ext cx="95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Sales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Process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714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5621" y="1770340"/>
            <a:ext cx="178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A0E8C"/>
                </a:solidFill>
                <a:latin typeface="CartoGothic Std Bold"/>
                <a:cs typeface="CartoGothic Std Bold"/>
              </a:rPr>
              <a:t>Sales</a:t>
            </a:r>
            <a:endParaRPr lang="en-US" sz="5400" dirty="0">
              <a:solidFill>
                <a:srgbClr val="7A0E8C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5" name="Picture 14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62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vs. Sales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407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Company </a:t>
            </a:r>
            <a:r>
              <a:rPr lang="en-US" i="1" dirty="0"/>
              <a:t>Awareness</a:t>
            </a:r>
          </a:p>
          <a:p>
            <a:r>
              <a:rPr lang="en-US" dirty="0"/>
              <a:t>Product </a:t>
            </a:r>
            <a:r>
              <a:rPr lang="en-US" i="1" dirty="0"/>
              <a:t>Awareness</a:t>
            </a:r>
          </a:p>
          <a:p>
            <a:r>
              <a:rPr lang="en-US" dirty="0"/>
              <a:t>Sales </a:t>
            </a:r>
            <a:r>
              <a:rPr lang="en-US" i="1" dirty="0"/>
              <a:t>Interest</a:t>
            </a:r>
          </a:p>
          <a:p>
            <a:pPr lvl="1"/>
            <a:r>
              <a:rPr lang="en-US" dirty="0"/>
              <a:t>a.k.a. Generating </a:t>
            </a:r>
            <a:r>
              <a:rPr lang="en-US" i="1" dirty="0"/>
              <a:t>Leads</a:t>
            </a:r>
          </a:p>
          <a:p>
            <a:endParaRPr lang="en-US" sz="800" dirty="0"/>
          </a:p>
          <a:p>
            <a:r>
              <a:rPr lang="en-US" sz="2000" dirty="0"/>
              <a:t>Researching Market Needs</a:t>
            </a:r>
          </a:p>
          <a:p>
            <a:r>
              <a:rPr lang="en-US" sz="2000" dirty="0"/>
              <a:t>Defining Product Features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540794"/>
          </a:xfrm>
        </p:spPr>
        <p:txBody>
          <a:bodyPr>
            <a:normAutofit/>
          </a:bodyPr>
          <a:lstStyle/>
          <a:p>
            <a:r>
              <a:rPr lang="en-US" dirty="0"/>
              <a:t>Validating Leads</a:t>
            </a:r>
          </a:p>
          <a:p>
            <a:r>
              <a:rPr lang="en-US" dirty="0"/>
              <a:t>Leads </a:t>
            </a:r>
            <a:r>
              <a:rPr lang="en-US" dirty="0">
                <a:sym typeface="Wingdings" pitchFamily="2" charset="2"/>
              </a:rPr>
              <a:t> Opportunities</a:t>
            </a:r>
          </a:p>
          <a:p>
            <a:r>
              <a:rPr lang="en-US" dirty="0">
                <a:sym typeface="Wingdings" pitchFamily="2" charset="2"/>
              </a:rPr>
              <a:t>Closing Opportunities</a:t>
            </a:r>
          </a:p>
          <a:p>
            <a:endParaRPr lang="en-US" sz="8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Learning from Customers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DIRECTLY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4149328"/>
            <a:ext cx="8229600" cy="4798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buClr>
                <a:srgbClr val="CCCC00"/>
              </a:buClr>
              <a:defRPr/>
            </a:pPr>
            <a:r>
              <a:rPr lang="en-US" sz="2800" i="1" dirty="0" smtClean="0">
                <a:solidFill>
                  <a:srgbClr val="FF9900"/>
                </a:solidFill>
                <a:latin typeface="Franklin Gothic Medium"/>
                <a:cs typeface="Franklin Gothic Medium"/>
              </a:rPr>
              <a:t>Too often a source of internal conflict</a:t>
            </a:r>
            <a:endParaRPr lang="en-US" sz="2800" i="1" dirty="0">
              <a:solidFill>
                <a:srgbClr val="FF9900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389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is a big 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Funnel</a:t>
            </a:r>
          </a:p>
          <a:p>
            <a:r>
              <a:rPr lang="en-US" dirty="0"/>
              <a:t>Motivations to sell</a:t>
            </a:r>
          </a:p>
          <a:p>
            <a:r>
              <a:rPr lang="en-US" dirty="0"/>
              <a:t>Channels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Incentives</a:t>
            </a:r>
          </a:p>
          <a:p>
            <a:r>
              <a:rPr lang="en-US" dirty="0"/>
              <a:t>Projections</a:t>
            </a:r>
          </a:p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Tactics</a:t>
            </a:r>
          </a:p>
          <a:p>
            <a:r>
              <a:rPr lang="en-US" dirty="0"/>
              <a:t>First Sale</a:t>
            </a:r>
          </a:p>
          <a:p>
            <a:r>
              <a:rPr lang="en-US" dirty="0"/>
              <a:t>Closing Sales</a:t>
            </a:r>
          </a:p>
          <a:p>
            <a:r>
              <a:rPr lang="en-US" dirty="0"/>
              <a:t>Post-Sales</a:t>
            </a:r>
          </a:p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562100"/>
          </a:xfrm>
        </p:spPr>
        <p:txBody>
          <a:bodyPr/>
          <a:lstStyle/>
          <a:p>
            <a:r>
              <a:rPr lang="en-US" dirty="0" smtClean="0"/>
              <a:t>Sales</a:t>
            </a:r>
            <a:br>
              <a:rPr lang="en-US" dirty="0" smtClean="0"/>
            </a:br>
            <a:r>
              <a:rPr lang="en-US" dirty="0" smtClean="0"/>
              <a:t>Funnel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971800" y="209550"/>
            <a:ext cx="3509725" cy="4476750"/>
            <a:chOff x="2514600" y="990600"/>
            <a:chExt cx="4343401" cy="5540127"/>
          </a:xfrm>
        </p:grpSpPr>
        <p:grpSp>
          <p:nvGrpSpPr>
            <p:cNvPr id="10" name="Group 15"/>
            <p:cNvGrpSpPr/>
            <p:nvPr/>
          </p:nvGrpSpPr>
          <p:grpSpPr>
            <a:xfrm>
              <a:off x="3962400" y="3276601"/>
              <a:ext cx="1219200" cy="1219200"/>
              <a:chOff x="2700436" y="594032"/>
              <a:chExt cx="1272927" cy="127292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1" name="Oval 10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  <a:latin typeface="CartoGothic Std"/>
                  </a:rPr>
                  <a:t>Prospect</a:t>
                </a: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3" name="Group 51"/>
            <p:cNvGrpSpPr/>
            <p:nvPr/>
          </p:nvGrpSpPr>
          <p:grpSpPr>
            <a:xfrm>
              <a:off x="4495800" y="2667000"/>
              <a:ext cx="499963" cy="499963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6" name="Group 54"/>
            <p:cNvGrpSpPr/>
            <p:nvPr/>
          </p:nvGrpSpPr>
          <p:grpSpPr>
            <a:xfrm>
              <a:off x="5562600" y="2667000"/>
              <a:ext cx="381000" cy="381000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17" name="Oval 16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19" name="Group 57"/>
            <p:cNvGrpSpPr/>
            <p:nvPr/>
          </p:nvGrpSpPr>
          <p:grpSpPr>
            <a:xfrm>
              <a:off x="5105400" y="2971800"/>
              <a:ext cx="381000" cy="381000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3157637" y="2041832"/>
              <a:ext cx="1272927" cy="1272927"/>
              <a:chOff x="2700436" y="594032"/>
              <a:chExt cx="1272927" cy="1272927"/>
            </a:xfrm>
            <a:solidFill>
              <a:schemeClr val="accent2"/>
            </a:solidFill>
          </p:grpSpPr>
          <p:sp>
            <p:nvSpPr>
              <p:cNvPr id="23" name="Oval 22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7"/>
              <p:cNvSpPr/>
              <p:nvPr/>
            </p:nvSpPr>
            <p:spPr>
              <a:xfrm>
                <a:off x="2886852" y="780448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  <a:latin typeface="CartoGothic Std"/>
                  </a:rPr>
                  <a:t>Qualified Lead</a:t>
                </a: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sp>
          <p:nvSpPr>
            <p:cNvPr id="25" name=" 3"/>
            <p:cNvSpPr/>
            <p:nvPr/>
          </p:nvSpPr>
          <p:spPr>
            <a:xfrm>
              <a:off x="2591891" y="1463913"/>
              <a:ext cx="3960217" cy="3168174"/>
            </a:xfrm>
            <a:prstGeom prst="funnel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Down Arrow 25"/>
            <p:cNvSpPr/>
            <p:nvPr/>
          </p:nvSpPr>
          <p:spPr>
            <a:xfrm>
              <a:off x="4218410" y="4734780"/>
              <a:ext cx="707181" cy="452596"/>
            </a:xfrm>
            <a:prstGeom prst="downArrow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874764" y="5477857"/>
              <a:ext cx="3394472" cy="8486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 8"/>
            <p:cNvGrpSpPr/>
            <p:nvPr/>
          </p:nvGrpSpPr>
          <p:grpSpPr>
            <a:xfrm>
              <a:off x="4648199" y="1196726"/>
              <a:ext cx="1524001" cy="1524001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  <a:latin typeface="CartoGothic Std"/>
                  </a:rPr>
                  <a:t>Unqualified Lead</a:t>
                </a: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31" name="Group 18"/>
            <p:cNvGrpSpPr/>
            <p:nvPr/>
          </p:nvGrpSpPr>
          <p:grpSpPr>
            <a:xfrm>
              <a:off x="6248400" y="1676400"/>
              <a:ext cx="609601" cy="609601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34" name="Group 21"/>
            <p:cNvGrpSpPr/>
            <p:nvPr/>
          </p:nvGrpSpPr>
          <p:grpSpPr>
            <a:xfrm>
              <a:off x="6019800" y="990600"/>
              <a:ext cx="533400" cy="5334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37" name="Group 24"/>
            <p:cNvGrpSpPr/>
            <p:nvPr/>
          </p:nvGrpSpPr>
          <p:grpSpPr>
            <a:xfrm>
              <a:off x="4191000" y="1676400"/>
              <a:ext cx="381000" cy="3810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8" name="Oval 37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40" name="Group 27"/>
            <p:cNvGrpSpPr/>
            <p:nvPr/>
          </p:nvGrpSpPr>
          <p:grpSpPr>
            <a:xfrm>
              <a:off x="4267200" y="1268360"/>
              <a:ext cx="275304" cy="275304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43" name="Group 30"/>
            <p:cNvGrpSpPr/>
            <p:nvPr/>
          </p:nvGrpSpPr>
          <p:grpSpPr>
            <a:xfrm>
              <a:off x="3048000" y="1676400"/>
              <a:ext cx="381000" cy="3810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46" name="Group 33"/>
            <p:cNvGrpSpPr/>
            <p:nvPr/>
          </p:nvGrpSpPr>
          <p:grpSpPr>
            <a:xfrm>
              <a:off x="2514600" y="1905000"/>
              <a:ext cx="381000" cy="3810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7" name="Oval 46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49" name="Group 36"/>
            <p:cNvGrpSpPr/>
            <p:nvPr/>
          </p:nvGrpSpPr>
          <p:grpSpPr>
            <a:xfrm>
              <a:off x="2514600" y="1219200"/>
              <a:ext cx="533400" cy="5334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50" name="Oval 49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52" name="Group 39"/>
            <p:cNvGrpSpPr/>
            <p:nvPr/>
          </p:nvGrpSpPr>
          <p:grpSpPr>
            <a:xfrm>
              <a:off x="3581400" y="1447800"/>
              <a:ext cx="533400" cy="5334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55" name="Group 42"/>
            <p:cNvGrpSpPr/>
            <p:nvPr/>
          </p:nvGrpSpPr>
          <p:grpSpPr>
            <a:xfrm>
              <a:off x="3276600" y="1229032"/>
              <a:ext cx="304800" cy="304800"/>
              <a:chOff x="4190998" y="0"/>
              <a:chExt cx="1272927" cy="127292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4190998" y="0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Oval 9"/>
              <p:cNvSpPr/>
              <p:nvPr/>
            </p:nvSpPr>
            <p:spPr>
              <a:xfrm>
                <a:off x="4377414" y="186416"/>
                <a:ext cx="900095" cy="9000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  <p:grpSp>
          <p:nvGrpSpPr>
            <p:cNvPr id="58" name="Group 7"/>
            <p:cNvGrpSpPr/>
            <p:nvPr/>
          </p:nvGrpSpPr>
          <p:grpSpPr>
            <a:xfrm>
              <a:off x="3941618" y="5257800"/>
              <a:ext cx="1272927" cy="1272927"/>
              <a:chOff x="2700436" y="594032"/>
              <a:chExt cx="1272927" cy="1272927"/>
            </a:xfrm>
            <a:solidFill>
              <a:schemeClr val="accent1"/>
            </a:solidFill>
          </p:grpSpPr>
          <p:sp>
            <p:nvSpPr>
              <p:cNvPr id="59" name="Oval 58"/>
              <p:cNvSpPr/>
              <p:nvPr/>
            </p:nvSpPr>
            <p:spPr>
              <a:xfrm>
                <a:off x="2700436" y="594032"/>
                <a:ext cx="1272927" cy="127292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Oval 7"/>
              <p:cNvSpPr/>
              <p:nvPr/>
            </p:nvSpPr>
            <p:spPr>
              <a:xfrm>
                <a:off x="2797419" y="975033"/>
                <a:ext cx="1078962" cy="5109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  <a:latin typeface="CartoGothic Std"/>
                  </a:rPr>
                  <a:t>Customer</a:t>
                </a:r>
                <a:endParaRPr lang="en-US" sz="1200" dirty="0">
                  <a:solidFill>
                    <a:prstClr val="white"/>
                  </a:solidFill>
                  <a:latin typeface="CartoGothic St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71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Funnel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2743200" cy="479822"/>
          </a:xfrm>
        </p:spPr>
        <p:txBody>
          <a:bodyPr/>
          <a:lstStyle/>
          <a:p>
            <a:r>
              <a:rPr lang="en-US" dirty="0" smtClean="0"/>
              <a:t>Tele-sales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2743200" cy="2963466"/>
          </a:xfrm>
        </p:spPr>
        <p:txBody>
          <a:bodyPr>
            <a:normAutofit/>
          </a:bodyPr>
          <a:lstStyle/>
          <a:p>
            <a:r>
              <a:rPr lang="en-US" sz="2000" dirty="0"/>
              <a:t>Unqualified lead</a:t>
            </a:r>
          </a:p>
          <a:p>
            <a:r>
              <a:rPr lang="en-US" sz="2000" dirty="0"/>
              <a:t>Qualified lead</a:t>
            </a:r>
          </a:p>
          <a:p>
            <a:r>
              <a:rPr lang="en-US" sz="2000" dirty="0" smtClean="0"/>
              <a:t>Prospect</a:t>
            </a:r>
            <a:endParaRPr lang="en-US" sz="2000" dirty="0"/>
          </a:p>
          <a:p>
            <a:r>
              <a:rPr lang="en-US" sz="2000" dirty="0"/>
              <a:t>Customer</a:t>
            </a:r>
          </a:p>
          <a:p>
            <a:r>
              <a:rPr lang="en-US" sz="2000" dirty="0"/>
              <a:t>Follow-up</a:t>
            </a:r>
          </a:p>
          <a:p>
            <a:r>
              <a:rPr lang="en-US" sz="2000" dirty="0"/>
              <a:t>Re-purchase</a:t>
            </a:r>
          </a:p>
          <a:p>
            <a:endParaRPr lang="en-US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3236378" y="1151335"/>
            <a:ext cx="2744278" cy="479822"/>
          </a:xfrm>
        </p:spPr>
        <p:txBody>
          <a:bodyPr/>
          <a:lstStyle/>
          <a:p>
            <a:r>
              <a:rPr lang="en-US" dirty="0" smtClean="0"/>
              <a:t>Retail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3236378" y="1631156"/>
            <a:ext cx="2744278" cy="29634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Drive-by</a:t>
            </a:r>
          </a:p>
          <a:p>
            <a:r>
              <a:rPr lang="en-US" dirty="0"/>
              <a:t>Walk-by</a:t>
            </a:r>
          </a:p>
          <a:p>
            <a:r>
              <a:rPr lang="en-US" dirty="0"/>
              <a:t>Walk-in</a:t>
            </a:r>
          </a:p>
          <a:p>
            <a:r>
              <a:rPr lang="en-US" dirty="0"/>
              <a:t>Pick-up product</a:t>
            </a:r>
          </a:p>
          <a:p>
            <a:pPr lvl="1"/>
            <a:r>
              <a:rPr lang="en-US" dirty="0"/>
              <a:t>(Try-on product)</a:t>
            </a:r>
          </a:p>
          <a:p>
            <a:r>
              <a:rPr lang="en-US" dirty="0"/>
              <a:t>Purchase product</a:t>
            </a:r>
          </a:p>
          <a:p>
            <a:pPr lvl="1"/>
            <a:r>
              <a:rPr lang="en-US" dirty="0"/>
              <a:t>Return product</a:t>
            </a:r>
          </a:p>
          <a:p>
            <a:r>
              <a:rPr lang="en-US" dirty="0"/>
              <a:t>Re-visit</a:t>
            </a:r>
          </a:p>
          <a:p>
            <a:r>
              <a:rPr lang="en-US" dirty="0"/>
              <a:t>Re-purchase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 Placeholder 12"/>
          <p:cNvSpPr txBox="1">
            <a:spLocks/>
          </p:cNvSpPr>
          <p:nvPr/>
        </p:nvSpPr>
        <p:spPr>
          <a:xfrm>
            <a:off x="6016634" y="1155863"/>
            <a:ext cx="274427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None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6016634" y="1635684"/>
            <a:ext cx="2744278" cy="3069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Char char="•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</a:t>
            </a:r>
          </a:p>
          <a:p>
            <a:r>
              <a:rPr lang="en-US" dirty="0"/>
              <a:t>Visit site</a:t>
            </a:r>
          </a:p>
          <a:p>
            <a:pPr lvl="1"/>
            <a:r>
              <a:rPr lang="en-US" dirty="0"/>
              <a:t>Bounce</a:t>
            </a:r>
          </a:p>
          <a:p>
            <a:r>
              <a:rPr lang="en-US" dirty="0"/>
              <a:t>Register</a:t>
            </a:r>
          </a:p>
          <a:p>
            <a:r>
              <a:rPr lang="en-US" dirty="0"/>
              <a:t>Login</a:t>
            </a:r>
          </a:p>
          <a:p>
            <a:r>
              <a:rPr lang="en-US" dirty="0"/>
              <a:t>Browse service</a:t>
            </a:r>
          </a:p>
          <a:p>
            <a:r>
              <a:rPr lang="en-US" dirty="0"/>
              <a:t>Purchase service</a:t>
            </a:r>
          </a:p>
          <a:p>
            <a:r>
              <a:rPr lang="en-US" dirty="0"/>
              <a:t>Re-visit</a:t>
            </a:r>
          </a:p>
          <a:p>
            <a:r>
              <a:rPr lang="en-US" dirty="0"/>
              <a:t>Re-purchase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24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your sales pipeline?</a:t>
            </a:r>
          </a:p>
          <a:p>
            <a:pPr marL="914400" lvl="1" indent="-514350"/>
            <a:r>
              <a:rPr lang="en-US" dirty="0"/>
              <a:t>Name each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three tactics to improve the depth and speed?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1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0150"/>
            <a:ext cx="9144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Tough Job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222" r="9009" b="33376"/>
          <a:stretch/>
        </p:blipFill>
        <p:spPr bwMode="auto">
          <a:xfrm>
            <a:off x="0" y="1200150"/>
            <a:ext cx="7467600" cy="39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38679" y="4705350"/>
            <a:ext cx="3376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http://www.youtube.com/watch?v=emzARZsJntw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08082"/>
      </p:ext>
    </p:extLst>
  </p:cSld>
  <p:clrMapOvr>
    <a:masterClrMapping/>
  </p:clrMapOvr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12497</TotalTime>
  <Words>1184</Words>
  <Application>Microsoft Macintosh PowerPoint</Application>
  <PresentationFormat>On-screen Show (16:9)</PresentationFormat>
  <Paragraphs>322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@Fledge Theme</vt:lpstr>
      <vt:lpstr>PowerPoint Presentation</vt:lpstr>
      <vt:lpstr>PowerPoint Presentation</vt:lpstr>
      <vt:lpstr>The Complete (Business) Plan</vt:lpstr>
      <vt:lpstr>Marketing vs. Sales</vt:lpstr>
      <vt:lpstr>Sales is a big topic</vt:lpstr>
      <vt:lpstr>Sales Funnel</vt:lpstr>
      <vt:lpstr>Sales Funnel</vt:lpstr>
      <vt:lpstr>Exercise #1</vt:lpstr>
      <vt:lpstr>One Tough Job</vt:lpstr>
      <vt:lpstr>Rejection</vt:lpstr>
      <vt:lpstr>Why does anyone sell?</vt:lpstr>
      <vt:lpstr>Sales “Channels”</vt:lpstr>
      <vt:lpstr>Organizing a Sales Team</vt:lpstr>
      <vt:lpstr>One Tough Job</vt:lpstr>
      <vt:lpstr>Motivating a Sales Team</vt:lpstr>
      <vt:lpstr>Exercise #2</vt:lpstr>
      <vt:lpstr>Sales Projections</vt:lpstr>
      <vt:lpstr>Sales Price</vt:lpstr>
      <vt:lpstr>Deal Flow</vt:lpstr>
      <vt:lpstr>Exercise #3</vt:lpstr>
      <vt:lpstr>Tracking your Pipeline</vt:lpstr>
      <vt:lpstr>PowerPoint Presentation</vt:lpstr>
      <vt:lpstr>Recap</vt:lpstr>
      <vt:lpstr>Today</vt:lpstr>
      <vt:lpstr>Sales Tactics</vt:lpstr>
      <vt:lpstr>Sales Tactics</vt:lpstr>
      <vt:lpstr>Your First Sale</vt:lpstr>
      <vt:lpstr>Closing Sales</vt:lpstr>
      <vt:lpstr>After the Sale</vt:lpstr>
      <vt:lpstr>Exercise #1</vt:lpstr>
      <vt:lpstr>Sales Process</vt:lpstr>
      <vt:lpstr>Exercise #2</vt:lpstr>
      <vt:lpstr>Finally… Remember…</vt:lpstr>
      <vt:lpstr>The Complete (Business)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322</cp:revision>
  <dcterms:created xsi:type="dcterms:W3CDTF">2006-08-16T00:00:00Z</dcterms:created>
  <dcterms:modified xsi:type="dcterms:W3CDTF">2018-05-25T20:28:19Z</dcterms:modified>
</cp:coreProperties>
</file>